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11"/>
    <p:restoredTop sz="94610"/>
  </p:normalViewPr>
  <p:slideViewPr>
    <p:cSldViewPr snapToGrid="0" snapToObjects="1">
      <p:cViewPr varScale="1">
        <p:scale>
          <a:sx n="115" d="100"/>
          <a:sy n="115" d="100"/>
        </p:scale>
        <p:origin x="-396"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3012" y="-132"/>
      </p:cViewPr>
      <p:guideLst>
        <p:guide orient="horz" pos="384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 15 seconds.
"Good morning. I'm presenting work co-authored with Shilpa Pakki. Our paper is titled Ethan AI </a:t>
            </a:r>
            <a:endParaRPr lang="en-US" dirty="0" smtClean="0"/>
          </a:p>
          <a:p>
            <a:r>
              <a:rPr lang="en-US" dirty="0" smtClean="0"/>
              <a:t>— </a:t>
            </a:r>
            <a:r>
              <a:rPr lang="en-US" dirty="0"/>
              <a:t>agentic behavioural intelligence and alerting for autism care. In the next eight minutes I'll walk you through a real problem in the daily care of autistic children, the system we built to address it, what an eight-week feasibility study with thirty-four children showed us, and where we're honestly still constrained. And I'll close with an invitation to co-design a validation study with those of you in the room."
TIP: Do not read the slide. Look at the audience. Breathe before advancing.</a:t>
            </a:r>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 45 seconds.
"Five behaviours currently ship. Head-banging — pose plus audio, escalates to urgent after sixty seconds sustained. Crying and distress vocalisation — YAMNet audio with SigLIP visual context, five-second debounce. Head posture — MediaPipe keypoints, logged for pattern review. Glasses on and off — SigLIP text gate, logged for therapy compliance. And safe-zone or boundary crossing — pose plus spatial primitives, two-to-five-second latency, immediate alert."
"Four are in production. Fifth is in extended pilot. Six were benchmarked in the study I showed you."
TIP: Move through quickly — the audience wants results, not a demo.</a:t>
            </a:r>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 · 45 seconds.  THE HONESTY SLIDE.
"Now the honest part. Five behaviours in our Catalog do not meet the accuracy bar we hold ourselves to. Hand-flapping — the fine-grained motion is below what MediaPipe can resolve at typical camera scale. Rocking — periodicity depends on camera angle. Falling — pose-based detection fails under occlusion. Hair-pulling is confounded with self-touch. Climbing furniture needs scene-graph reasoning we have not shipped."
"We ship the recipes that work. We do not ship the ones that do not. That is our clinical trust posture — and it is the reason a validation study is the right next step, not a marketing push. And to be complete on study limitations: no control group, single-rater ground truth with inter-observer agreement still pending, feasibility rather than efficacy, and a single-region cohort. That is exactly what the validation study is for."
TIP: This is the trust anchor of the whole talk. Slow down.</a:t>
            </a:r>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 45 seconds.
"Where does Ethan sit? Wearable studies from Goodwin's group — ninety to ninety-six percent — but worn sensors, six-subject lab dataset. Video CV work has moved from Rajagopalan's original SSBD to Wei's twenty-twenty-three I3D-plus-MS-TCN at F1 zero point eight three — still offline YouTube clips. Empatica E4 predicts aggression a minute ahead — but inpatient hospitals only. digital therapy platforms platforms do not detect anything automatically."
"Ethan is not more accurate than the wearable literature. It occupies a coordinate the literature does not cover — continuous, camera-only, in-home, multi-behaviour, real deployment. And that coordinate is not hypothetical. Today the system runs across ten centres, sixty-plus cameras, five hundred-plus children."
TIP: Point at the highlighted Ethan row as you deliver the closing line.</a:t>
            </a:r>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13 · 50 seconds.
"What changes for the clinician? Passive continuous capture addresses the eleven-percent compliance floor of paper diaries. Objective observation reduces the fifty-eight percent under-detection of parent recall. Documentation-burden relief reclaims some of the twenty-plus hours a week clinicians spend on notes. And one system runs across home, therapy room, and classroom — parent, therapist, and educator finally see the same behavioural picture."
"Our ethical posture: Ethan is a support aid, not a diagnostic instrument. Clinical judgement stays with clinicians. DPDP-aligned. Zero biometric or facial-recognition data. IEC-reviewed at pilot."
TIP: Balance both columns — clinical value and ethical floor together.</a:t>
            </a:r>
          </a:p>
        </p:txBody>
      </p:sp>
      <p:sp>
        <p:nvSpPr>
          <p:cNvPr id="4" name="Slide Number Placeholder 3"/>
          <p:cNvSpPr>
            <a:spLocks noGrp="1"/>
          </p:cNvSpPr>
          <p:nvPr>
            <p:ph type="sldNum" sz="quarter" idx="10"/>
          </p:nvPr>
        </p:nvSpPr>
        <p:spPr/>
        <p:txBody>
          <a:bodyPr/>
          <a:lstStyle/>
          <a:p>
            <a:fld id="{F7021451-1387-4CA6-816F-3879F97B5CBC}" type="slidenum">
              <a:rPr lang="en-US"/>
              <a:pPr/>
              <a:t>13</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14 · 45 seconds.
"Three take-home messages. First — composition beats training; zero autism-specific training plus ten seed recipes gives you an extensible clinical toolkit. Second — continuous observation can be compute-realistic when you split the runtime into three tiers. Third — honesty is our trust posture; we ship what works, name what does not, and invite validation."
"And here is the ask. We want to co-design a validation study with clinicians in this room. Inter-observer agreement against trained observers. Stability of accuracy over time. Impact on caregiver burden. Cultural adaptability across Indian care settings. If any of that resonates — Shilpa's email and mine are on the screen. Please write."
TIP: Say the ask looking at the audience, not the slide</a:t>
            </a:r>
            <a:r>
              <a:rPr lang="en-US" dirty="0" smtClean="0"/>
              <a:t>.</a:t>
            </a:r>
            <a:br>
              <a:rPr lang="en-US" dirty="0" smtClean="0"/>
            </a:br>
            <a:r>
              <a:rPr lang="en-US" dirty="0" smtClean="0"/>
              <a:t/>
            </a:r>
            <a:br>
              <a:rPr lang="en-US" dirty="0" smtClean="0"/>
            </a:br>
            <a:r>
              <a:rPr lang="en-US" dirty="0" smtClean="0"/>
              <a:t/>
            </a:r>
            <a:br>
              <a:rPr lang="en-US" dirty="0" smtClean="0"/>
            </a:b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You'll notice we don't claim the highest accuracy on this slide. The wearable studies report higher — but look at the setting column. Those numbers come from labs, from six-subject datasets, from hospital wards, or from devices a child has to wear. Ours come from ordinary cameras, running continuously, in real homes and therapy </a:t>
            </a:r>
            <a:r>
              <a:rPr lang="en-US" dirty="0" err="1" smtClean="0"/>
              <a:t>centres</a:t>
            </a:r>
            <a:r>
              <a:rPr lang="en-US" dirty="0" smtClean="0"/>
              <a:t>, across five hundred children. We're not competing for a better number in the lab. We're the only ones operating where the child actually lives.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14</a:t>
            </a:fld>
            <a:endParaRPr lang="en-US" dirty="0"/>
          </a:p>
        </p:txBody>
      </p:sp>
    </p:spTree>
    <p:extLst>
      <p:ext uri="{BB962C8B-B14F-4D97-AF65-F5344CB8AC3E}">
        <p14:creationId xmlns=""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 · 20 seconds.
"Deep thanks to our clinical advisors — Dr. Sridevi Prasad from Shankar Foundation, Shwetha at 7 Milestones, Arnaz Sapna Ashraf on deployment and ethics, Revidd on AI infrastructure — and to every family whose child taught us what to build. Thank you. I'll take questions."
TIP: End with 'Thank you. Questions?' and open hands. Do not turn to look at the slide.</a:t>
            </a:r>
          </a:p>
        </p:txBody>
      </p:sp>
      <p:sp>
        <p:nvSpPr>
          <p:cNvPr id="4" name="Slide Number Placeholder 3"/>
          <p:cNvSpPr>
            <a:spLocks noGrp="1"/>
          </p:cNvSpPr>
          <p:nvPr>
            <p:ph type="sldNum" sz="quarter" idx="10"/>
          </p:nvPr>
        </p:nvSpPr>
        <p:spPr/>
        <p:txBody>
          <a:bodyPr/>
          <a:lstStyle/>
          <a:p>
            <a:fld id="{F7021451-1387-4CA6-816F-3879F97B5CBC}" type="slidenum">
              <a:rPr lang="en-US"/>
              <a:pPr/>
              <a:t>15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 45 seconds.
"Before I introduce the system, I want to name why it exists. Most autism technology stops at diagnosis or at therapy. Daily life after diagnosis — home, school, the hours in between — is where support is thinnest. Daily care involves high-stakes events. Wandering. Self-harm escalation. Unsafe interactions. And those require long-term personalised modelling that detects deviations from an individual child's baseline and produces caregiver-actionable alerts. And why now — because the cameras are already in the room, and vision AI has finally become accurate and affordable enough to help."
"This is a system built by ASD parents, for every child who deserves better support. Let me show you what we mean."
TIP: Say 'self-harm escalation' slowly. Let it land.</a:t>
            </a:r>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 60 seconds.
"Three anchor numbers for this audience. One in a hundred children in India are on the autism spectrum, per the INCLEN population study. Forty-two percent of children with autism exhibit self-injurious behaviour, per Steenfeldt-Kristensen's 2020 meta-analysis of over fourteen thousand individuals. And nearly half of autistic children attempt to wander at least once after age four."
"The behaviours most relevant to daily functioning — self-injury, distress, stimming, postural patterns — are exactly the ones that need sustained observation across settings. And sustained observation is exactly what human attention cannot deliver, especially when the caregivers are already stretched."
TIP: Pause after the italic line. Let the tension sit.</a:t>
            </a:r>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 50 seconds.
"Look at what the field currently offers. Paper ABC diaries — Stone's BMJ study showed actual compliance is eleven percent, not the ninety percent that gets reported. Parent recall misses fifty-eight percent of directly-observed disruptive behaviour, per Dow twenty-twenty. Digital therapy platforms — CentralReach, Rethink, Catalyst — require a therapist to tap a button; they don't detect anything. Wearable studies show ninety-percent accuracy in the lab on six-subject datasets. Video CV research is offline YouTube clips."
"There is no zero-hardware, camera-native, always-on system in the clinical toolkit today."
TIP: Trace the green gap card with your hand as you deliver the closing line.</a:t>
            </a:r>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30 seconds.
"Our four objectives. One — run on cameras already present; RTSP CCTV, IP cameras, standard webcams. Two — no autism-specific model training. Three — a Behaviour Catalog where new behaviours are compositional recipes. Four — everything built to support clinician-led validation from Day 1."
TIP: Say each objective in one breath. Move.</a:t>
            </a:r>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 · 55 seconds.
"Ethan runs on any camera already in a care setting. The signal flows through four pretrained perception models — MediaPipe Pose for body keypoints, YAMNet for audio events, SigLIP for image-text gating, and a vision-language model for asynchronous summarisation. These signals feed into the Behaviour Catalog which composes them into behaviour detections. The output is a caregiver alert plus an event log."
"The load-bearing design choice — no autism-specific training. Behaviours emerge from compositions, not from curated corpora. That means we add a new behaviour by writing a recipe — not by collecting data and retraining a model."
TIP: Trace the arrows left-to-right as you speak.</a:t>
            </a:r>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 40 seconds.
"Continuous observation is only useful if the compute cost lets us run it continuously. Three tiers. T-zero is pose and audio — cheap, every frame. T-one is SigLIP image-text gating — runs only on frames T-zero flagged as candidates. T-two is the asynchronous VLM summary — fires only on high-severity events. This is where the paper's 'agentic' framing lives — the VLM is called on demand to structure the event for a clinician-actionable alert."
TIP: Keep this technical slide tight — 40 seconds max.</a:t>
            </a:r>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 50 seconds.
"Every behaviour in Ethan is a recipe. Head-banging says — when the pose adapter reports head-forward motion AND the audio adapter reports an impact thump, sustained across two or more events within three seconds, emit a high-severity event."
"That is the entire specification. No video corpus. No model training. When a clinician here wants Ethan to detect a new topography — a new stimming variant, a new distress signature — the intervention is writing a recipe, not commissioning a research team."
TIP: Pause on the recipe. Let people parse it.</a:t>
            </a:r>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 60 seconds.  THIS IS THE MOST IMPORTANT SLIDE.
"Here is what we saw. In an eight-week feasibility study with thirty-four non-verbal and minimally-verbal children ages five to seventeen, deployed across homes and partner therapy centres, ethics-reviewed via a partner centre IEC — Ethan detected six priority behaviours at eighty-eight percent sensitivity and eighty-four percent precision."
"And — this is the number I want you to remember — over those eight weeks, the mean Zarit Burden Interview score of the caregivers dropped by sixteen percent. The observation isn't just accurate. It changes what the caregiver feels."
"Ground truth was labelled by certified special educators. Zero biometric or facial-recognition data was captured — this is what our privacy floor looks like. Analysis was event-level agreement against educator-labelled windows, aggregated across the six behaviours."
TIP: Slow down on the −16 %. Look at the audience when you say 'changes what the caregiver feels'.</a:t>
            </a:r>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F30"/>
        </a:solidFill>
        <a:effectLst/>
      </p:bgPr>
    </p:bg>
    <p:spTree>
      <p:nvGrpSpPr>
        <p:cNvPr id="1" name=""/>
        <p:cNvGrpSpPr/>
        <p:nvPr/>
      </p:nvGrpSpPr>
      <p:grpSpPr>
        <a:xfrm>
          <a:off x="0" y="0"/>
          <a:ext cx="0" cy="0"/>
          <a:chOff x="0" y="0"/>
          <a:chExt cx="0" cy="0"/>
        </a:xfrm>
      </p:grpSpPr>
      <p:sp>
        <p:nvSpPr>
          <p:cNvPr id="2" name="Text 0"/>
          <p:cNvSpPr/>
          <p:nvPr/>
        </p:nvSpPr>
        <p:spPr>
          <a:xfrm>
            <a:off x="548640" y="457200"/>
            <a:ext cx="4572000" cy="365760"/>
          </a:xfrm>
          <a:prstGeom prst="rect">
            <a:avLst/>
          </a:prstGeom>
          <a:noFill/>
          <a:ln/>
        </p:spPr>
        <p:txBody>
          <a:bodyPr wrap="square" lIns="0" tIns="0" rIns="0" bIns="0" rtlCol="0" anchor="ctr"/>
          <a:lstStyle/>
          <a:p>
            <a:pPr marL="0" indent="0">
              <a:buNone/>
            </a:pPr>
            <a:r>
              <a:rPr lang="en-US" sz="2400" b="1" kern="0" spc="600" dirty="0">
                <a:solidFill>
                  <a:srgbClr val="A9C9BB"/>
                </a:solidFill>
                <a:latin typeface="Calibri" pitchFamily="34" charset="0"/>
                <a:ea typeface="Calibri" pitchFamily="34" charset="-122"/>
                <a:cs typeface="Calibri" pitchFamily="34" charset="-120"/>
              </a:rPr>
              <a:t>ETHAN AI</a:t>
            </a:r>
            <a:endParaRPr lang="en-US" sz="2400" dirty="0"/>
          </a:p>
        </p:txBody>
      </p:sp>
      <p:sp>
        <p:nvSpPr>
          <p:cNvPr id="3" name="Text 1"/>
          <p:cNvSpPr/>
          <p:nvPr/>
        </p:nvSpPr>
        <p:spPr>
          <a:xfrm>
            <a:off x="548640" y="1324970"/>
            <a:ext cx="11064240" cy="2011680"/>
          </a:xfrm>
          <a:prstGeom prst="rect">
            <a:avLst/>
          </a:prstGeom>
          <a:noFill/>
          <a:ln/>
        </p:spPr>
        <p:txBody>
          <a:bodyPr wrap="square" lIns="0" tIns="0" rIns="0" bIns="0" rtlCol="0" anchor="ctr"/>
          <a:lstStyle/>
          <a:p>
            <a:pPr marL="0" indent="0">
              <a:buNone/>
            </a:pPr>
            <a:r>
              <a:rPr lang="en-US" sz="5400" b="1" dirty="0" err="1" smtClean="0">
                <a:solidFill>
                  <a:srgbClr val="F4F1E9"/>
                </a:solidFill>
                <a:latin typeface="Cambria" pitchFamily="34" charset="0"/>
                <a:ea typeface="Cambria" pitchFamily="34" charset="-122"/>
                <a:cs typeface="Cambria" pitchFamily="34" charset="-120"/>
              </a:rPr>
              <a:t>Agentic</a:t>
            </a:r>
            <a:r>
              <a:rPr lang="en-US" sz="5400" b="1" dirty="0" smtClean="0">
                <a:solidFill>
                  <a:srgbClr val="F4F1E9"/>
                </a:solidFill>
                <a:latin typeface="Cambria" pitchFamily="34" charset="0"/>
                <a:ea typeface="Cambria" pitchFamily="34" charset="-122"/>
                <a:cs typeface="Cambria" pitchFamily="34" charset="-120"/>
              </a:rPr>
              <a:t> </a:t>
            </a:r>
            <a:r>
              <a:rPr lang="en-US" sz="5400" b="1" dirty="0">
                <a:solidFill>
                  <a:srgbClr val="F4F1E9"/>
                </a:solidFill>
                <a:latin typeface="Cambria" pitchFamily="34" charset="0"/>
                <a:ea typeface="Cambria" pitchFamily="34" charset="-122"/>
                <a:cs typeface="Cambria" pitchFamily="34" charset="-120"/>
              </a:rPr>
              <a:t>behavioural intelligence</a:t>
            </a:r>
            <a:endParaRPr lang="en-US" sz="5400" dirty="0"/>
          </a:p>
          <a:p>
            <a:pPr marL="0" indent="0">
              <a:buNone/>
            </a:pPr>
            <a:r>
              <a:rPr lang="en-US" sz="5400" b="1" dirty="0">
                <a:solidFill>
                  <a:srgbClr val="F4F1E9"/>
                </a:solidFill>
                <a:latin typeface="Cambria" pitchFamily="34" charset="0"/>
                <a:ea typeface="Cambria" pitchFamily="34" charset="-122"/>
                <a:cs typeface="Cambria" pitchFamily="34" charset="-120"/>
              </a:rPr>
              <a:t>and alerting for autism care</a:t>
            </a:r>
            <a:endParaRPr lang="en-US" sz="5400" dirty="0"/>
          </a:p>
        </p:txBody>
      </p:sp>
      <p:sp>
        <p:nvSpPr>
          <p:cNvPr id="4" name="Text 2"/>
          <p:cNvSpPr/>
          <p:nvPr/>
        </p:nvSpPr>
        <p:spPr>
          <a:xfrm>
            <a:off x="548640" y="3458079"/>
            <a:ext cx="11064240" cy="457200"/>
          </a:xfrm>
          <a:prstGeom prst="rect">
            <a:avLst/>
          </a:prstGeom>
          <a:noFill/>
          <a:ln/>
        </p:spPr>
        <p:txBody>
          <a:bodyPr wrap="square" lIns="0" tIns="0" rIns="0" bIns="0" rtlCol="0" anchor="ctr"/>
          <a:lstStyle/>
          <a:p>
            <a:pPr marL="0" indent="0">
              <a:buNone/>
            </a:pPr>
            <a:r>
              <a:rPr lang="en-US" sz="2400" b="1" dirty="0" err="1">
                <a:solidFill>
                  <a:srgbClr val="F4F1E9"/>
                </a:solidFill>
                <a:latin typeface="Calibri" pitchFamily="34" charset="0"/>
                <a:ea typeface="Calibri" pitchFamily="34" charset="-122"/>
                <a:cs typeface="Calibri" pitchFamily="34" charset="-120"/>
              </a:rPr>
              <a:t>Shilpa</a:t>
            </a:r>
            <a:r>
              <a:rPr lang="en-US" sz="2400" b="1" dirty="0">
                <a:solidFill>
                  <a:srgbClr val="F4F1E9"/>
                </a:solidFill>
                <a:latin typeface="Calibri" pitchFamily="34" charset="0"/>
                <a:ea typeface="Calibri" pitchFamily="34" charset="-122"/>
                <a:cs typeface="Calibri" pitchFamily="34" charset="-120"/>
              </a:rPr>
              <a:t> </a:t>
            </a:r>
            <a:r>
              <a:rPr lang="en-US" sz="2400" b="1" dirty="0" err="1" smtClean="0">
                <a:solidFill>
                  <a:srgbClr val="F4F1E9"/>
                </a:solidFill>
                <a:latin typeface="Calibri" pitchFamily="34" charset="0"/>
                <a:ea typeface="Calibri" pitchFamily="34" charset="-122"/>
                <a:cs typeface="Calibri" pitchFamily="34" charset="-120"/>
              </a:rPr>
              <a:t>Pakki</a:t>
            </a:r>
            <a:r>
              <a:rPr lang="en-US" sz="2400" dirty="0" smtClean="0">
                <a:solidFill>
                  <a:srgbClr val="F4F1E9"/>
                </a:solidFill>
                <a:latin typeface="Calibri" pitchFamily="34" charset="0"/>
                <a:ea typeface="Calibri" pitchFamily="34" charset="-122"/>
                <a:cs typeface="Calibri" pitchFamily="34" charset="-120"/>
              </a:rPr>
              <a:t>   </a:t>
            </a:r>
            <a:r>
              <a:rPr lang="en-US" sz="2400" b="1" dirty="0" err="1">
                <a:solidFill>
                  <a:srgbClr val="F4F1E9"/>
                </a:solidFill>
                <a:latin typeface="Calibri" pitchFamily="34" charset="0"/>
                <a:ea typeface="Calibri" pitchFamily="34" charset="-122"/>
                <a:cs typeface="Calibri" pitchFamily="34" charset="-120"/>
              </a:rPr>
              <a:t>Pratush</a:t>
            </a:r>
            <a:r>
              <a:rPr lang="en-US" sz="2400" b="1" dirty="0">
                <a:solidFill>
                  <a:srgbClr val="F4F1E9"/>
                </a:solidFill>
                <a:latin typeface="Calibri" pitchFamily="34" charset="0"/>
                <a:ea typeface="Calibri" pitchFamily="34" charset="-122"/>
                <a:cs typeface="Calibri" pitchFamily="34" charset="-120"/>
              </a:rPr>
              <a:t> </a:t>
            </a:r>
            <a:r>
              <a:rPr lang="en-US" sz="2400" b="1" dirty="0" err="1" smtClean="0">
                <a:solidFill>
                  <a:srgbClr val="F4F1E9"/>
                </a:solidFill>
                <a:latin typeface="Calibri" pitchFamily="34" charset="0"/>
                <a:ea typeface="Calibri" pitchFamily="34" charset="-122"/>
                <a:cs typeface="Calibri" pitchFamily="34" charset="-120"/>
              </a:rPr>
              <a:t>Charan</a:t>
            </a:r>
            <a:endParaRPr lang="en-US" sz="2400" dirty="0"/>
          </a:p>
        </p:txBody>
      </p:sp>
      <p:sp>
        <p:nvSpPr>
          <p:cNvPr id="5" name="Text 3"/>
          <p:cNvSpPr/>
          <p:nvPr/>
        </p:nvSpPr>
        <p:spPr>
          <a:xfrm>
            <a:off x="548640" y="3994251"/>
            <a:ext cx="11064240" cy="365760"/>
          </a:xfrm>
          <a:prstGeom prst="rect">
            <a:avLst/>
          </a:prstGeom>
          <a:noFill/>
          <a:ln/>
        </p:spPr>
        <p:txBody>
          <a:bodyPr wrap="square" lIns="0" tIns="0" rIns="0" bIns="0" rtlCol="0" anchor="ctr"/>
          <a:lstStyle/>
          <a:p>
            <a:pPr marL="0" indent="0">
              <a:buNone/>
            </a:pPr>
            <a:r>
              <a:rPr lang="en-US" sz="2200" dirty="0" smtClean="0">
                <a:solidFill>
                  <a:srgbClr val="A9C9BB"/>
                </a:solidFill>
                <a:latin typeface="Calibri" pitchFamily="34" charset="0"/>
                <a:ea typeface="Calibri" pitchFamily="34" charset="-122"/>
                <a:cs typeface="Calibri" pitchFamily="34" charset="-120"/>
              </a:rPr>
              <a:t>Independent Research</a:t>
            </a:r>
            <a:endParaRPr lang="en-US" sz="2200" dirty="0"/>
          </a:p>
        </p:txBody>
      </p:sp>
      <p:sp>
        <p:nvSpPr>
          <p:cNvPr id="6" name="Text 4"/>
          <p:cNvSpPr/>
          <p:nvPr/>
        </p:nvSpPr>
        <p:spPr>
          <a:xfrm>
            <a:off x="548640" y="4430670"/>
            <a:ext cx="11064240" cy="365760"/>
          </a:xfrm>
          <a:prstGeom prst="rect">
            <a:avLst/>
          </a:prstGeom>
          <a:noFill/>
          <a:ln/>
        </p:spPr>
        <p:txBody>
          <a:bodyPr wrap="square" lIns="0" tIns="0" rIns="0" bIns="0" rtlCol="0" anchor="ctr"/>
          <a:lstStyle/>
          <a:p>
            <a:pPr marL="0" indent="0">
              <a:buNone/>
            </a:pPr>
            <a:r>
              <a:rPr lang="en-US" sz="2000" i="1" dirty="0" smtClean="0">
                <a:solidFill>
                  <a:srgbClr val="A9C9BB"/>
                </a:solidFill>
                <a:latin typeface="Calibri" pitchFamily="34" charset="0"/>
                <a:ea typeface="Calibri" pitchFamily="34" charset="-122"/>
                <a:cs typeface="Calibri" pitchFamily="34" charset="-120"/>
              </a:rPr>
              <a:t>Corresponding </a:t>
            </a:r>
            <a:r>
              <a:rPr lang="en-US" sz="2000" i="1" dirty="0">
                <a:solidFill>
                  <a:srgbClr val="A9C9BB"/>
                </a:solidFill>
                <a:latin typeface="Calibri" pitchFamily="34" charset="0"/>
                <a:ea typeface="Calibri" pitchFamily="34" charset="-122"/>
                <a:cs typeface="Calibri" pitchFamily="34" charset="-120"/>
              </a:rPr>
              <a:t>author  ·  shilpa.pakki1812@gmail.com  ·  hello@ethanai.in</a:t>
            </a:r>
            <a:endParaRPr lang="en-US" sz="2000" dirty="0"/>
          </a:p>
        </p:txBody>
      </p:sp>
      <p:sp>
        <p:nvSpPr>
          <p:cNvPr id="7" name="Shape 5"/>
          <p:cNvSpPr/>
          <p:nvPr/>
        </p:nvSpPr>
        <p:spPr>
          <a:xfrm>
            <a:off x="548639" y="5852160"/>
            <a:ext cx="8075407" cy="594360"/>
          </a:xfrm>
          <a:prstGeom prst="roundRect">
            <a:avLst>
              <a:gd name="adj" fmla="val 49231"/>
            </a:avLst>
          </a:prstGeom>
          <a:solidFill>
            <a:srgbClr val="1F5C45"/>
          </a:solidFill>
          <a:ln w="12700">
            <a:solidFill>
              <a:srgbClr val="1F5C45"/>
            </a:solidFill>
            <a:prstDash val="solid"/>
          </a:ln>
        </p:spPr>
      </p:sp>
      <p:sp>
        <p:nvSpPr>
          <p:cNvPr id="8" name="Shape 6"/>
          <p:cNvSpPr/>
          <p:nvPr/>
        </p:nvSpPr>
        <p:spPr>
          <a:xfrm>
            <a:off x="777240" y="6080760"/>
            <a:ext cx="137160" cy="137160"/>
          </a:xfrm>
          <a:prstGeom prst="ellipse">
            <a:avLst/>
          </a:prstGeom>
          <a:solidFill>
            <a:srgbClr val="B9613F"/>
          </a:solidFill>
          <a:ln w="12700">
            <a:solidFill>
              <a:srgbClr val="B9613F"/>
            </a:solidFill>
            <a:prstDash val="solid"/>
          </a:ln>
        </p:spPr>
      </p:sp>
      <p:sp>
        <p:nvSpPr>
          <p:cNvPr id="9" name="Text 7"/>
          <p:cNvSpPr/>
          <p:nvPr/>
        </p:nvSpPr>
        <p:spPr>
          <a:xfrm>
            <a:off x="1005839" y="5852160"/>
            <a:ext cx="8003690" cy="594360"/>
          </a:xfrm>
          <a:prstGeom prst="rect">
            <a:avLst/>
          </a:prstGeom>
          <a:noFill/>
          <a:ln/>
        </p:spPr>
        <p:txBody>
          <a:bodyPr wrap="square" lIns="0" tIns="0" rIns="0" bIns="0" rtlCol="0" anchor="ctr"/>
          <a:lstStyle/>
          <a:p>
            <a:pPr marL="0" indent="0">
              <a:buNone/>
            </a:pPr>
            <a:r>
              <a:rPr lang="en-US" sz="2000" b="1" kern="0" spc="400" dirty="0">
                <a:solidFill>
                  <a:srgbClr val="F4F1E9"/>
                </a:solidFill>
                <a:latin typeface="Calibri" pitchFamily="34" charset="0"/>
                <a:ea typeface="Calibri" pitchFamily="34" charset="-122"/>
                <a:cs typeface="Calibri" pitchFamily="34" charset="-120"/>
              </a:rPr>
              <a:t>AUTISM SYNERGIES 2026 </a:t>
            </a:r>
            <a:r>
              <a:rPr lang="en-US" sz="2000" b="1" kern="0" spc="400" dirty="0" smtClean="0">
                <a:solidFill>
                  <a:srgbClr val="F4F1E9"/>
                </a:solidFill>
                <a:latin typeface="Calibri" pitchFamily="34" charset="0"/>
                <a:ea typeface="Calibri" pitchFamily="34" charset="-122"/>
                <a:cs typeface="Calibri" pitchFamily="34" charset="-120"/>
              </a:rPr>
              <a:t>- NIMHANS </a:t>
            </a:r>
            <a:r>
              <a:rPr lang="en-US" sz="2000" b="1" kern="0" spc="400" dirty="0">
                <a:solidFill>
                  <a:srgbClr val="F4F1E9"/>
                </a:solidFill>
                <a:latin typeface="Calibri" pitchFamily="34" charset="0"/>
                <a:ea typeface="Calibri" pitchFamily="34" charset="-122"/>
                <a:cs typeface="Calibri" pitchFamily="34" charset="-120"/>
              </a:rPr>
              <a:t>BENGALURU</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RESULTS</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err="1">
                <a:solidFill>
                  <a:srgbClr val="16231E"/>
                </a:solidFill>
                <a:latin typeface="Cambria" pitchFamily="34" charset="0"/>
                <a:ea typeface="Cambria" pitchFamily="34" charset="-122"/>
                <a:cs typeface="Cambria" pitchFamily="34" charset="-120"/>
              </a:rPr>
              <a:t>Behaviours</a:t>
            </a:r>
            <a:r>
              <a:rPr lang="en-US" sz="3600" b="1" dirty="0">
                <a:solidFill>
                  <a:srgbClr val="16231E"/>
                </a:solidFill>
                <a:latin typeface="Cambria" pitchFamily="34" charset="0"/>
                <a:ea typeface="Cambria" pitchFamily="34" charset="-122"/>
                <a:cs typeface="Cambria" pitchFamily="34" charset="-120"/>
              </a:rPr>
              <a:t> </a:t>
            </a:r>
            <a:r>
              <a:rPr lang="en-US" sz="3600" b="1" dirty="0" smtClean="0">
                <a:solidFill>
                  <a:srgbClr val="16231E"/>
                </a:solidFill>
                <a:latin typeface="Cambria" pitchFamily="34" charset="0"/>
                <a:ea typeface="Cambria" pitchFamily="34" charset="-122"/>
                <a:cs typeface="Cambria" pitchFamily="34" charset="-120"/>
              </a:rPr>
              <a:t>we detect today</a:t>
            </a:r>
            <a:endParaRPr lang="en-US" sz="3600" dirty="0"/>
          </a:p>
        </p:txBody>
      </p:sp>
      <p:sp>
        <p:nvSpPr>
          <p:cNvPr id="4" name="Shape 2"/>
          <p:cNvSpPr/>
          <p:nvPr/>
        </p:nvSpPr>
        <p:spPr>
          <a:xfrm>
            <a:off x="594360" y="1874520"/>
            <a:ext cx="320040" cy="320040"/>
          </a:xfrm>
          <a:prstGeom prst="ellipse">
            <a:avLst/>
          </a:prstGeom>
          <a:solidFill>
            <a:srgbClr val="1F5C45"/>
          </a:solidFill>
          <a:ln w="12700">
            <a:solidFill>
              <a:srgbClr val="1F5C45"/>
            </a:solidFill>
            <a:prstDash val="solid"/>
          </a:ln>
        </p:spPr>
      </p:sp>
      <p:sp>
        <p:nvSpPr>
          <p:cNvPr id="5" name="Text 3"/>
          <p:cNvSpPr/>
          <p:nvPr/>
        </p:nvSpPr>
        <p:spPr>
          <a:xfrm>
            <a:off x="594360" y="1874520"/>
            <a:ext cx="320040" cy="320040"/>
          </a:xfrm>
          <a:prstGeom prst="rect">
            <a:avLst/>
          </a:prstGeom>
          <a:noFill/>
          <a:ln/>
        </p:spPr>
        <p:txBody>
          <a:bodyPr wrap="square" lIns="0" tIns="0" rIns="0" bIns="0" rtlCol="0" anchor="ctr"/>
          <a:lstStyle/>
          <a:p>
            <a:pPr marL="0" indent="0" algn="ctr">
              <a:buNone/>
            </a:pPr>
            <a:r>
              <a:rPr lang="en-US" sz="2000" b="1" dirty="0">
                <a:solidFill>
                  <a:srgbClr val="F4F1E9"/>
                </a:solidFill>
                <a:latin typeface="Cambria" pitchFamily="34" charset="0"/>
                <a:ea typeface="Cambria" pitchFamily="34" charset="-122"/>
                <a:cs typeface="Cambria" pitchFamily="34" charset="-120"/>
              </a:rPr>
              <a:t>1</a:t>
            </a:r>
            <a:endParaRPr lang="en-US" sz="2000" dirty="0"/>
          </a:p>
        </p:txBody>
      </p:sp>
      <p:sp>
        <p:nvSpPr>
          <p:cNvPr id="6" name="Text 4"/>
          <p:cNvSpPr/>
          <p:nvPr/>
        </p:nvSpPr>
        <p:spPr>
          <a:xfrm>
            <a:off x="1097280" y="1691640"/>
            <a:ext cx="3931920" cy="82296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Head-banging</a:t>
            </a:r>
            <a:endParaRPr lang="en-US" sz="2400" dirty="0"/>
          </a:p>
        </p:txBody>
      </p:sp>
      <p:sp>
        <p:nvSpPr>
          <p:cNvPr id="7" name="Text 5"/>
          <p:cNvSpPr/>
          <p:nvPr/>
        </p:nvSpPr>
        <p:spPr>
          <a:xfrm>
            <a:off x="5120640" y="1737360"/>
            <a:ext cx="4023360" cy="384048"/>
          </a:xfrm>
          <a:prstGeom prst="rect">
            <a:avLst/>
          </a:prstGeom>
          <a:noFill/>
          <a:ln/>
        </p:spPr>
        <p:txBody>
          <a:bodyPr wrap="square" lIns="0" tIns="0" rIns="0" bIns="0" rtlCol="0" anchor="ctr"/>
          <a:lstStyle/>
          <a:p>
            <a:pPr marL="0" indent="0">
              <a:buNone/>
            </a:pPr>
            <a:r>
              <a:rPr lang="en-US" sz="2000" dirty="0">
                <a:solidFill>
                  <a:srgbClr val="2F7A5C"/>
                </a:solidFill>
                <a:latin typeface="Calibri" pitchFamily="34" charset="0"/>
                <a:ea typeface="Calibri" pitchFamily="34" charset="-122"/>
                <a:cs typeface="Calibri" pitchFamily="34" charset="-120"/>
              </a:rPr>
              <a:t>Pose (rapid head motion) + audio (impact)</a:t>
            </a:r>
            <a:endParaRPr lang="en-US" sz="2000" dirty="0"/>
          </a:p>
        </p:txBody>
      </p:sp>
      <p:sp>
        <p:nvSpPr>
          <p:cNvPr id="8" name="Text 6"/>
          <p:cNvSpPr/>
          <p:nvPr/>
        </p:nvSpPr>
        <p:spPr>
          <a:xfrm>
            <a:off x="5120640" y="2121408"/>
            <a:ext cx="4023360" cy="384048"/>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escalates to urgent after 60 s sustained</a:t>
            </a:r>
            <a:endParaRPr lang="en-US" sz="2000" dirty="0"/>
          </a:p>
        </p:txBody>
      </p:sp>
      <p:sp>
        <p:nvSpPr>
          <p:cNvPr id="9" name="Shape 7"/>
          <p:cNvSpPr/>
          <p:nvPr/>
        </p:nvSpPr>
        <p:spPr>
          <a:xfrm>
            <a:off x="9235440" y="1874520"/>
            <a:ext cx="2331720" cy="502920"/>
          </a:xfrm>
          <a:prstGeom prst="roundRect">
            <a:avLst>
              <a:gd name="adj" fmla="val 18182"/>
            </a:avLst>
          </a:prstGeom>
          <a:solidFill>
            <a:srgbClr val="B9613F"/>
          </a:solidFill>
          <a:ln w="12700">
            <a:solidFill>
              <a:srgbClr val="B9613F"/>
            </a:solidFill>
            <a:prstDash val="solid"/>
          </a:ln>
        </p:spPr>
      </p:sp>
      <p:sp>
        <p:nvSpPr>
          <p:cNvPr id="10" name="Text 8"/>
          <p:cNvSpPr/>
          <p:nvPr/>
        </p:nvSpPr>
        <p:spPr>
          <a:xfrm>
            <a:off x="9235440" y="1874520"/>
            <a:ext cx="2331720" cy="502920"/>
          </a:xfrm>
          <a:prstGeom prst="rect">
            <a:avLst/>
          </a:prstGeom>
          <a:noFill/>
          <a:ln/>
        </p:spPr>
        <p:txBody>
          <a:bodyPr wrap="square" lIns="0" tIns="0" rIns="0" bIns="0" rtlCol="0" anchor="ctr"/>
          <a:lstStyle/>
          <a:p>
            <a:pPr marL="0" indent="0" algn="ctr">
              <a:buNone/>
            </a:pPr>
            <a:r>
              <a:rPr lang="en-US" sz="2000" b="1" kern="0" spc="300" dirty="0">
                <a:solidFill>
                  <a:srgbClr val="F4F1E9"/>
                </a:solidFill>
                <a:latin typeface="Calibri" pitchFamily="34" charset="0"/>
                <a:ea typeface="Calibri" pitchFamily="34" charset="-122"/>
                <a:cs typeface="Calibri" pitchFamily="34" charset="-120"/>
              </a:rPr>
              <a:t>URGENT</a:t>
            </a:r>
            <a:endParaRPr lang="en-US" sz="2000" dirty="0"/>
          </a:p>
        </p:txBody>
      </p:sp>
      <p:sp>
        <p:nvSpPr>
          <p:cNvPr id="11" name="Shape 9"/>
          <p:cNvSpPr/>
          <p:nvPr/>
        </p:nvSpPr>
        <p:spPr>
          <a:xfrm>
            <a:off x="594360" y="2743200"/>
            <a:ext cx="320040" cy="320040"/>
          </a:xfrm>
          <a:prstGeom prst="ellipse">
            <a:avLst/>
          </a:prstGeom>
          <a:solidFill>
            <a:srgbClr val="1F5C45"/>
          </a:solidFill>
          <a:ln w="12700">
            <a:solidFill>
              <a:srgbClr val="1F5C45"/>
            </a:solidFill>
            <a:prstDash val="solid"/>
          </a:ln>
        </p:spPr>
      </p:sp>
      <p:sp>
        <p:nvSpPr>
          <p:cNvPr id="12" name="Text 10"/>
          <p:cNvSpPr/>
          <p:nvPr/>
        </p:nvSpPr>
        <p:spPr>
          <a:xfrm>
            <a:off x="594360" y="2743200"/>
            <a:ext cx="320040" cy="320040"/>
          </a:xfrm>
          <a:prstGeom prst="rect">
            <a:avLst/>
          </a:prstGeom>
          <a:noFill/>
          <a:ln/>
        </p:spPr>
        <p:txBody>
          <a:bodyPr wrap="square" lIns="0" tIns="0" rIns="0" bIns="0" rtlCol="0" anchor="ctr"/>
          <a:lstStyle/>
          <a:p>
            <a:pPr marL="0" indent="0" algn="ctr">
              <a:buNone/>
            </a:pPr>
            <a:r>
              <a:rPr lang="en-US" sz="2000" b="1" dirty="0">
                <a:solidFill>
                  <a:srgbClr val="F4F1E9"/>
                </a:solidFill>
                <a:latin typeface="Cambria" pitchFamily="34" charset="0"/>
                <a:ea typeface="Cambria" pitchFamily="34" charset="-122"/>
                <a:cs typeface="Cambria" pitchFamily="34" charset="-120"/>
              </a:rPr>
              <a:t>2</a:t>
            </a:r>
            <a:endParaRPr lang="en-US" sz="2000" dirty="0"/>
          </a:p>
        </p:txBody>
      </p:sp>
      <p:sp>
        <p:nvSpPr>
          <p:cNvPr id="13" name="Text 11"/>
          <p:cNvSpPr/>
          <p:nvPr/>
        </p:nvSpPr>
        <p:spPr>
          <a:xfrm>
            <a:off x="1097280" y="2560320"/>
            <a:ext cx="3931920" cy="82296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Crying / distress vocalisation</a:t>
            </a:r>
            <a:endParaRPr lang="en-US" sz="2400" dirty="0"/>
          </a:p>
        </p:txBody>
      </p:sp>
      <p:sp>
        <p:nvSpPr>
          <p:cNvPr id="14" name="Text 12"/>
          <p:cNvSpPr/>
          <p:nvPr/>
        </p:nvSpPr>
        <p:spPr>
          <a:xfrm>
            <a:off x="5120640" y="2606040"/>
            <a:ext cx="4023360" cy="384048"/>
          </a:xfrm>
          <a:prstGeom prst="rect">
            <a:avLst/>
          </a:prstGeom>
          <a:noFill/>
          <a:ln/>
        </p:spPr>
        <p:txBody>
          <a:bodyPr wrap="square" lIns="0" tIns="0" rIns="0" bIns="0" rtlCol="0" anchor="ctr"/>
          <a:lstStyle/>
          <a:p>
            <a:pPr marL="0" indent="0">
              <a:buNone/>
            </a:pPr>
            <a:r>
              <a:rPr lang="en-US" sz="2000" dirty="0">
                <a:solidFill>
                  <a:srgbClr val="2F7A5C"/>
                </a:solidFill>
                <a:latin typeface="Calibri" pitchFamily="34" charset="0"/>
                <a:ea typeface="Calibri" pitchFamily="34" charset="-122"/>
                <a:cs typeface="Calibri" pitchFamily="34" charset="-120"/>
              </a:rPr>
              <a:t>YAMNet audio + SigLIP visual context</a:t>
            </a:r>
            <a:endParaRPr lang="en-US" sz="2000" dirty="0"/>
          </a:p>
        </p:txBody>
      </p:sp>
      <p:sp>
        <p:nvSpPr>
          <p:cNvPr id="15" name="Text 13"/>
          <p:cNvSpPr/>
          <p:nvPr/>
        </p:nvSpPr>
        <p:spPr>
          <a:xfrm>
            <a:off x="5120640" y="2990088"/>
            <a:ext cx="4023360" cy="384048"/>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5 s debounce  ·  instant alert</a:t>
            </a:r>
            <a:endParaRPr lang="en-US" sz="2000" dirty="0"/>
          </a:p>
        </p:txBody>
      </p:sp>
      <p:sp>
        <p:nvSpPr>
          <p:cNvPr id="16" name="Shape 14"/>
          <p:cNvSpPr/>
          <p:nvPr/>
        </p:nvSpPr>
        <p:spPr>
          <a:xfrm>
            <a:off x="9235440" y="2743200"/>
            <a:ext cx="2331720" cy="502920"/>
          </a:xfrm>
          <a:prstGeom prst="roundRect">
            <a:avLst>
              <a:gd name="adj" fmla="val 18182"/>
            </a:avLst>
          </a:prstGeom>
          <a:solidFill>
            <a:srgbClr val="B9613F"/>
          </a:solidFill>
          <a:ln w="12700">
            <a:solidFill>
              <a:srgbClr val="B9613F"/>
            </a:solidFill>
            <a:prstDash val="solid"/>
          </a:ln>
        </p:spPr>
      </p:sp>
      <p:sp>
        <p:nvSpPr>
          <p:cNvPr id="17" name="Text 15"/>
          <p:cNvSpPr/>
          <p:nvPr/>
        </p:nvSpPr>
        <p:spPr>
          <a:xfrm>
            <a:off x="9235440" y="2743200"/>
            <a:ext cx="2331720" cy="502920"/>
          </a:xfrm>
          <a:prstGeom prst="rect">
            <a:avLst/>
          </a:prstGeom>
          <a:noFill/>
          <a:ln/>
        </p:spPr>
        <p:txBody>
          <a:bodyPr wrap="square" lIns="0" tIns="0" rIns="0" bIns="0" rtlCol="0" anchor="ctr"/>
          <a:lstStyle/>
          <a:p>
            <a:pPr marL="0" indent="0" algn="ctr">
              <a:buNone/>
            </a:pPr>
            <a:r>
              <a:rPr lang="en-US" sz="2000" b="1" kern="0" spc="300" dirty="0">
                <a:solidFill>
                  <a:srgbClr val="F4F1E9"/>
                </a:solidFill>
                <a:latin typeface="Calibri" pitchFamily="34" charset="0"/>
                <a:ea typeface="Calibri" pitchFamily="34" charset="-122"/>
                <a:cs typeface="Calibri" pitchFamily="34" charset="-120"/>
              </a:rPr>
              <a:t>URGENT</a:t>
            </a:r>
            <a:endParaRPr lang="en-US" sz="2000" dirty="0"/>
          </a:p>
        </p:txBody>
      </p:sp>
      <p:sp>
        <p:nvSpPr>
          <p:cNvPr id="18" name="Shape 16"/>
          <p:cNvSpPr/>
          <p:nvPr/>
        </p:nvSpPr>
        <p:spPr>
          <a:xfrm>
            <a:off x="594360" y="3611880"/>
            <a:ext cx="320040" cy="320040"/>
          </a:xfrm>
          <a:prstGeom prst="ellipse">
            <a:avLst/>
          </a:prstGeom>
          <a:solidFill>
            <a:srgbClr val="1F5C45"/>
          </a:solidFill>
          <a:ln w="12700">
            <a:solidFill>
              <a:srgbClr val="1F5C45"/>
            </a:solidFill>
            <a:prstDash val="solid"/>
          </a:ln>
        </p:spPr>
      </p:sp>
      <p:sp>
        <p:nvSpPr>
          <p:cNvPr id="19" name="Text 17"/>
          <p:cNvSpPr/>
          <p:nvPr/>
        </p:nvSpPr>
        <p:spPr>
          <a:xfrm>
            <a:off x="594360" y="3611880"/>
            <a:ext cx="320040" cy="320040"/>
          </a:xfrm>
          <a:prstGeom prst="rect">
            <a:avLst/>
          </a:prstGeom>
          <a:noFill/>
          <a:ln/>
        </p:spPr>
        <p:txBody>
          <a:bodyPr wrap="square" lIns="0" tIns="0" rIns="0" bIns="0" rtlCol="0" anchor="ctr"/>
          <a:lstStyle/>
          <a:p>
            <a:pPr marL="0" indent="0" algn="ctr">
              <a:buNone/>
            </a:pPr>
            <a:r>
              <a:rPr lang="en-US" sz="2000" b="1" dirty="0">
                <a:solidFill>
                  <a:srgbClr val="F4F1E9"/>
                </a:solidFill>
                <a:latin typeface="Cambria" pitchFamily="34" charset="0"/>
                <a:ea typeface="Cambria" pitchFamily="34" charset="-122"/>
                <a:cs typeface="Cambria" pitchFamily="34" charset="-120"/>
              </a:rPr>
              <a:t>3</a:t>
            </a:r>
            <a:endParaRPr lang="en-US" sz="2000" dirty="0"/>
          </a:p>
        </p:txBody>
      </p:sp>
      <p:sp>
        <p:nvSpPr>
          <p:cNvPr id="20" name="Text 18"/>
          <p:cNvSpPr/>
          <p:nvPr/>
        </p:nvSpPr>
        <p:spPr>
          <a:xfrm>
            <a:off x="1097280" y="3429000"/>
            <a:ext cx="3931920" cy="82296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Head posture / head tilt</a:t>
            </a:r>
            <a:endParaRPr lang="en-US" sz="2400" dirty="0"/>
          </a:p>
        </p:txBody>
      </p:sp>
      <p:sp>
        <p:nvSpPr>
          <p:cNvPr id="21" name="Text 19"/>
          <p:cNvSpPr/>
          <p:nvPr/>
        </p:nvSpPr>
        <p:spPr>
          <a:xfrm>
            <a:off x="5120640" y="3474720"/>
            <a:ext cx="4023360" cy="384048"/>
          </a:xfrm>
          <a:prstGeom prst="rect">
            <a:avLst/>
          </a:prstGeom>
          <a:noFill/>
          <a:ln/>
        </p:spPr>
        <p:txBody>
          <a:bodyPr wrap="square" lIns="0" tIns="0" rIns="0" bIns="0" rtlCol="0" anchor="ctr"/>
          <a:lstStyle/>
          <a:p>
            <a:pPr marL="0" indent="0">
              <a:buNone/>
            </a:pPr>
            <a:r>
              <a:rPr lang="en-US" sz="2000" dirty="0">
                <a:solidFill>
                  <a:srgbClr val="2F7A5C"/>
                </a:solidFill>
                <a:latin typeface="Calibri" pitchFamily="34" charset="0"/>
                <a:ea typeface="Calibri" pitchFamily="34" charset="-122"/>
                <a:cs typeface="Calibri" pitchFamily="34" charset="-120"/>
              </a:rPr>
              <a:t>MediaPipe Pose keypoints</a:t>
            </a:r>
            <a:endParaRPr lang="en-US" sz="2000" dirty="0"/>
          </a:p>
        </p:txBody>
      </p:sp>
      <p:sp>
        <p:nvSpPr>
          <p:cNvPr id="22" name="Text 20"/>
          <p:cNvSpPr/>
          <p:nvPr/>
        </p:nvSpPr>
        <p:spPr>
          <a:xfrm>
            <a:off x="5120640" y="3858768"/>
            <a:ext cx="4023360" cy="384048"/>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logged for pattern review over days</a:t>
            </a:r>
            <a:endParaRPr lang="en-US" sz="2000" dirty="0"/>
          </a:p>
        </p:txBody>
      </p:sp>
      <p:sp>
        <p:nvSpPr>
          <p:cNvPr id="23" name="Shape 21"/>
          <p:cNvSpPr/>
          <p:nvPr/>
        </p:nvSpPr>
        <p:spPr>
          <a:xfrm>
            <a:off x="9235440" y="3611880"/>
            <a:ext cx="2331720" cy="502920"/>
          </a:xfrm>
          <a:prstGeom prst="roundRect">
            <a:avLst>
              <a:gd name="adj" fmla="val 18182"/>
            </a:avLst>
          </a:prstGeom>
          <a:solidFill>
            <a:srgbClr val="1F5C45"/>
          </a:solidFill>
          <a:ln w="12700">
            <a:solidFill>
              <a:srgbClr val="1F5C45"/>
            </a:solidFill>
            <a:prstDash val="solid"/>
          </a:ln>
        </p:spPr>
      </p:sp>
      <p:sp>
        <p:nvSpPr>
          <p:cNvPr id="24" name="Text 22"/>
          <p:cNvSpPr/>
          <p:nvPr/>
        </p:nvSpPr>
        <p:spPr>
          <a:xfrm>
            <a:off x="9235440" y="3611880"/>
            <a:ext cx="2331720" cy="502920"/>
          </a:xfrm>
          <a:prstGeom prst="rect">
            <a:avLst/>
          </a:prstGeom>
          <a:noFill/>
          <a:ln/>
        </p:spPr>
        <p:txBody>
          <a:bodyPr wrap="square" lIns="0" tIns="0" rIns="0" bIns="0" rtlCol="0" anchor="ctr"/>
          <a:lstStyle/>
          <a:p>
            <a:pPr marL="0" indent="0" algn="ctr">
              <a:buNone/>
            </a:pPr>
            <a:r>
              <a:rPr lang="en-US" sz="2000" b="1" kern="0" spc="300" dirty="0">
                <a:solidFill>
                  <a:srgbClr val="F4F1E9"/>
                </a:solidFill>
                <a:latin typeface="Calibri" pitchFamily="34" charset="0"/>
                <a:ea typeface="Calibri" pitchFamily="34" charset="-122"/>
                <a:cs typeface="Calibri" pitchFamily="34" charset="-120"/>
              </a:rPr>
              <a:t>LOGGED</a:t>
            </a:r>
            <a:endParaRPr lang="en-US" sz="2000" dirty="0"/>
          </a:p>
        </p:txBody>
      </p:sp>
      <p:sp>
        <p:nvSpPr>
          <p:cNvPr id="25" name="Shape 23"/>
          <p:cNvSpPr/>
          <p:nvPr/>
        </p:nvSpPr>
        <p:spPr>
          <a:xfrm>
            <a:off x="594360" y="4480560"/>
            <a:ext cx="320040" cy="320040"/>
          </a:xfrm>
          <a:prstGeom prst="ellipse">
            <a:avLst/>
          </a:prstGeom>
          <a:solidFill>
            <a:srgbClr val="1F5C45"/>
          </a:solidFill>
          <a:ln w="12700">
            <a:solidFill>
              <a:srgbClr val="1F5C45"/>
            </a:solidFill>
            <a:prstDash val="solid"/>
          </a:ln>
        </p:spPr>
      </p:sp>
      <p:sp>
        <p:nvSpPr>
          <p:cNvPr id="26" name="Text 24"/>
          <p:cNvSpPr/>
          <p:nvPr/>
        </p:nvSpPr>
        <p:spPr>
          <a:xfrm>
            <a:off x="594360" y="4480560"/>
            <a:ext cx="320040" cy="320040"/>
          </a:xfrm>
          <a:prstGeom prst="rect">
            <a:avLst/>
          </a:prstGeom>
          <a:noFill/>
          <a:ln/>
        </p:spPr>
        <p:txBody>
          <a:bodyPr wrap="square" lIns="0" tIns="0" rIns="0" bIns="0" rtlCol="0" anchor="ctr"/>
          <a:lstStyle/>
          <a:p>
            <a:pPr marL="0" indent="0" algn="ctr">
              <a:buNone/>
            </a:pPr>
            <a:r>
              <a:rPr lang="en-US" sz="2000" b="1" dirty="0">
                <a:solidFill>
                  <a:srgbClr val="F4F1E9"/>
                </a:solidFill>
                <a:latin typeface="Cambria" pitchFamily="34" charset="0"/>
                <a:ea typeface="Cambria" pitchFamily="34" charset="-122"/>
                <a:cs typeface="Cambria" pitchFamily="34" charset="-120"/>
              </a:rPr>
              <a:t>4</a:t>
            </a:r>
            <a:endParaRPr lang="en-US" sz="2000" dirty="0"/>
          </a:p>
        </p:txBody>
      </p:sp>
      <p:sp>
        <p:nvSpPr>
          <p:cNvPr id="27" name="Text 25"/>
          <p:cNvSpPr/>
          <p:nvPr/>
        </p:nvSpPr>
        <p:spPr>
          <a:xfrm>
            <a:off x="1097280" y="4297680"/>
            <a:ext cx="3931920" cy="82296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Glasses on / off</a:t>
            </a:r>
            <a:endParaRPr lang="en-US" sz="2400" dirty="0"/>
          </a:p>
        </p:txBody>
      </p:sp>
      <p:sp>
        <p:nvSpPr>
          <p:cNvPr id="28" name="Text 26"/>
          <p:cNvSpPr/>
          <p:nvPr/>
        </p:nvSpPr>
        <p:spPr>
          <a:xfrm>
            <a:off x="5120640" y="4343400"/>
            <a:ext cx="4023360" cy="384048"/>
          </a:xfrm>
          <a:prstGeom prst="rect">
            <a:avLst/>
          </a:prstGeom>
          <a:noFill/>
          <a:ln/>
        </p:spPr>
        <p:txBody>
          <a:bodyPr wrap="square" lIns="0" tIns="0" rIns="0" bIns="0" rtlCol="0" anchor="ctr"/>
          <a:lstStyle/>
          <a:p>
            <a:pPr marL="0" indent="0">
              <a:buNone/>
            </a:pPr>
            <a:r>
              <a:rPr lang="en-US" sz="2000" dirty="0">
                <a:solidFill>
                  <a:srgbClr val="2F7A5C"/>
                </a:solidFill>
                <a:latin typeface="Calibri" pitchFamily="34" charset="0"/>
                <a:ea typeface="Calibri" pitchFamily="34" charset="-122"/>
                <a:cs typeface="Calibri" pitchFamily="34" charset="-120"/>
              </a:rPr>
              <a:t>SigLIP image–text gate</a:t>
            </a:r>
            <a:endParaRPr lang="en-US" sz="2000" dirty="0"/>
          </a:p>
        </p:txBody>
      </p:sp>
      <p:sp>
        <p:nvSpPr>
          <p:cNvPr id="29" name="Text 27"/>
          <p:cNvSpPr/>
          <p:nvPr/>
        </p:nvSpPr>
        <p:spPr>
          <a:xfrm>
            <a:off x="5120640" y="4727448"/>
            <a:ext cx="4023360" cy="384048"/>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logged for therapy compliance</a:t>
            </a:r>
            <a:endParaRPr lang="en-US" sz="2000" dirty="0"/>
          </a:p>
        </p:txBody>
      </p:sp>
      <p:sp>
        <p:nvSpPr>
          <p:cNvPr id="30" name="Shape 28"/>
          <p:cNvSpPr/>
          <p:nvPr/>
        </p:nvSpPr>
        <p:spPr>
          <a:xfrm>
            <a:off x="9235440" y="4480560"/>
            <a:ext cx="2331720" cy="502920"/>
          </a:xfrm>
          <a:prstGeom prst="roundRect">
            <a:avLst>
              <a:gd name="adj" fmla="val 18182"/>
            </a:avLst>
          </a:prstGeom>
          <a:solidFill>
            <a:srgbClr val="1F5C45"/>
          </a:solidFill>
          <a:ln w="12700">
            <a:solidFill>
              <a:srgbClr val="1F5C45"/>
            </a:solidFill>
            <a:prstDash val="solid"/>
          </a:ln>
        </p:spPr>
      </p:sp>
      <p:sp>
        <p:nvSpPr>
          <p:cNvPr id="31" name="Text 29"/>
          <p:cNvSpPr/>
          <p:nvPr/>
        </p:nvSpPr>
        <p:spPr>
          <a:xfrm>
            <a:off x="9235440" y="4480560"/>
            <a:ext cx="2331720" cy="502920"/>
          </a:xfrm>
          <a:prstGeom prst="rect">
            <a:avLst/>
          </a:prstGeom>
          <a:noFill/>
          <a:ln/>
        </p:spPr>
        <p:txBody>
          <a:bodyPr wrap="square" lIns="0" tIns="0" rIns="0" bIns="0" rtlCol="0" anchor="ctr"/>
          <a:lstStyle/>
          <a:p>
            <a:pPr marL="0" indent="0" algn="ctr">
              <a:buNone/>
            </a:pPr>
            <a:r>
              <a:rPr lang="en-US" sz="2000" b="1" kern="0" spc="300" dirty="0">
                <a:solidFill>
                  <a:srgbClr val="F4F1E9"/>
                </a:solidFill>
                <a:latin typeface="Calibri" pitchFamily="34" charset="0"/>
                <a:ea typeface="Calibri" pitchFamily="34" charset="-122"/>
                <a:cs typeface="Calibri" pitchFamily="34" charset="-120"/>
              </a:rPr>
              <a:t>LOGGED</a:t>
            </a:r>
            <a:endParaRPr lang="en-US" sz="2000" dirty="0"/>
          </a:p>
        </p:txBody>
      </p:sp>
      <p:sp>
        <p:nvSpPr>
          <p:cNvPr id="32" name="Shape 30"/>
          <p:cNvSpPr/>
          <p:nvPr/>
        </p:nvSpPr>
        <p:spPr>
          <a:xfrm>
            <a:off x="594360" y="5349240"/>
            <a:ext cx="320040" cy="320040"/>
          </a:xfrm>
          <a:prstGeom prst="ellipse">
            <a:avLst/>
          </a:prstGeom>
          <a:solidFill>
            <a:srgbClr val="1F5C45"/>
          </a:solidFill>
          <a:ln w="12700">
            <a:solidFill>
              <a:srgbClr val="1F5C45"/>
            </a:solidFill>
            <a:prstDash val="solid"/>
          </a:ln>
        </p:spPr>
      </p:sp>
      <p:sp>
        <p:nvSpPr>
          <p:cNvPr id="33" name="Text 31"/>
          <p:cNvSpPr/>
          <p:nvPr/>
        </p:nvSpPr>
        <p:spPr>
          <a:xfrm>
            <a:off x="594360" y="5349240"/>
            <a:ext cx="320040" cy="320040"/>
          </a:xfrm>
          <a:prstGeom prst="rect">
            <a:avLst/>
          </a:prstGeom>
          <a:noFill/>
          <a:ln/>
        </p:spPr>
        <p:txBody>
          <a:bodyPr wrap="square" lIns="0" tIns="0" rIns="0" bIns="0" rtlCol="0" anchor="ctr"/>
          <a:lstStyle/>
          <a:p>
            <a:pPr marL="0" indent="0" algn="ctr">
              <a:buNone/>
            </a:pPr>
            <a:r>
              <a:rPr lang="en-US" sz="2000" b="1" dirty="0">
                <a:solidFill>
                  <a:srgbClr val="F4F1E9"/>
                </a:solidFill>
                <a:latin typeface="Cambria" pitchFamily="34" charset="0"/>
                <a:ea typeface="Cambria" pitchFamily="34" charset="-122"/>
                <a:cs typeface="Cambria" pitchFamily="34" charset="-120"/>
              </a:rPr>
              <a:t>5</a:t>
            </a:r>
            <a:endParaRPr lang="en-US" sz="2000" dirty="0"/>
          </a:p>
        </p:txBody>
      </p:sp>
      <p:sp>
        <p:nvSpPr>
          <p:cNvPr id="34" name="Text 32"/>
          <p:cNvSpPr/>
          <p:nvPr/>
        </p:nvSpPr>
        <p:spPr>
          <a:xfrm>
            <a:off x="1097280" y="5166360"/>
            <a:ext cx="3931920" cy="82296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Safe-zone / boundary crossing</a:t>
            </a:r>
            <a:endParaRPr lang="en-US" sz="2400" dirty="0"/>
          </a:p>
        </p:txBody>
      </p:sp>
      <p:sp>
        <p:nvSpPr>
          <p:cNvPr id="35" name="Text 33"/>
          <p:cNvSpPr/>
          <p:nvPr/>
        </p:nvSpPr>
        <p:spPr>
          <a:xfrm>
            <a:off x="5120640" y="5212080"/>
            <a:ext cx="4023360" cy="384048"/>
          </a:xfrm>
          <a:prstGeom prst="rect">
            <a:avLst/>
          </a:prstGeom>
          <a:noFill/>
          <a:ln/>
        </p:spPr>
        <p:txBody>
          <a:bodyPr wrap="square" lIns="0" tIns="0" rIns="0" bIns="0" rtlCol="0" anchor="ctr"/>
          <a:lstStyle/>
          <a:p>
            <a:pPr marL="0" indent="0">
              <a:buNone/>
            </a:pPr>
            <a:r>
              <a:rPr lang="en-US" sz="2000" dirty="0">
                <a:solidFill>
                  <a:srgbClr val="2F7A5C"/>
                </a:solidFill>
                <a:latin typeface="Calibri" pitchFamily="34" charset="0"/>
                <a:ea typeface="Calibri" pitchFamily="34" charset="-122"/>
                <a:cs typeface="Calibri" pitchFamily="34" charset="-120"/>
              </a:rPr>
              <a:t>Pose + spatial primitives</a:t>
            </a:r>
            <a:endParaRPr lang="en-US" sz="2000" dirty="0"/>
          </a:p>
        </p:txBody>
      </p:sp>
      <p:sp>
        <p:nvSpPr>
          <p:cNvPr id="36" name="Text 34"/>
          <p:cNvSpPr/>
          <p:nvPr/>
        </p:nvSpPr>
        <p:spPr>
          <a:xfrm>
            <a:off x="5120640" y="5596128"/>
            <a:ext cx="4023360" cy="384048"/>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2–5 s latency  ·  immediate alert</a:t>
            </a:r>
            <a:endParaRPr lang="en-US" sz="2000" dirty="0"/>
          </a:p>
        </p:txBody>
      </p:sp>
      <p:sp>
        <p:nvSpPr>
          <p:cNvPr id="37" name="Shape 35"/>
          <p:cNvSpPr/>
          <p:nvPr/>
        </p:nvSpPr>
        <p:spPr>
          <a:xfrm>
            <a:off x="9235440" y="5349240"/>
            <a:ext cx="2331720" cy="502920"/>
          </a:xfrm>
          <a:prstGeom prst="roundRect">
            <a:avLst>
              <a:gd name="adj" fmla="val 18182"/>
            </a:avLst>
          </a:prstGeom>
          <a:solidFill>
            <a:srgbClr val="B9613F"/>
          </a:solidFill>
          <a:ln w="12700">
            <a:solidFill>
              <a:srgbClr val="B9613F"/>
            </a:solidFill>
            <a:prstDash val="solid"/>
          </a:ln>
        </p:spPr>
      </p:sp>
      <p:sp>
        <p:nvSpPr>
          <p:cNvPr id="38" name="Text 36"/>
          <p:cNvSpPr/>
          <p:nvPr/>
        </p:nvSpPr>
        <p:spPr>
          <a:xfrm>
            <a:off x="9235440" y="5349240"/>
            <a:ext cx="2331720" cy="502920"/>
          </a:xfrm>
          <a:prstGeom prst="rect">
            <a:avLst/>
          </a:prstGeom>
          <a:noFill/>
          <a:ln/>
        </p:spPr>
        <p:txBody>
          <a:bodyPr wrap="square" lIns="0" tIns="0" rIns="0" bIns="0" rtlCol="0" anchor="ctr"/>
          <a:lstStyle/>
          <a:p>
            <a:pPr marL="0" indent="0" algn="ctr">
              <a:buNone/>
            </a:pPr>
            <a:r>
              <a:rPr lang="en-US" sz="2000" b="1" kern="0" spc="300" dirty="0">
                <a:solidFill>
                  <a:srgbClr val="F4F1E9"/>
                </a:solidFill>
                <a:latin typeface="Calibri" pitchFamily="34" charset="0"/>
                <a:ea typeface="Calibri" pitchFamily="34" charset="-122"/>
                <a:cs typeface="Calibri" pitchFamily="34" charset="-120"/>
              </a:rPr>
              <a:t>URGENT</a:t>
            </a:r>
            <a:endParaRPr lang="en-US" sz="2000" dirty="0"/>
          </a:p>
        </p:txBody>
      </p:sp>
      <p:sp>
        <p:nvSpPr>
          <p:cNvPr id="39" name="Text 37"/>
          <p:cNvSpPr/>
          <p:nvPr/>
        </p:nvSpPr>
        <p:spPr>
          <a:xfrm>
            <a:off x="512780" y="6187445"/>
            <a:ext cx="11064240" cy="365760"/>
          </a:xfrm>
          <a:prstGeom prst="rect">
            <a:avLst/>
          </a:prstGeom>
          <a:noFill/>
          <a:ln/>
        </p:spPr>
        <p:txBody>
          <a:bodyPr wrap="square" lIns="0" tIns="0" rIns="0" bIns="0" rtlCol="0" anchor="ctr"/>
          <a:lstStyle/>
          <a:p>
            <a:pPr marL="0" indent="0" algn="ctr">
              <a:buNone/>
            </a:pPr>
            <a:r>
              <a:rPr lang="en-US" sz="2200" i="1" dirty="0">
                <a:solidFill>
                  <a:srgbClr val="1F5C45"/>
                </a:solidFill>
                <a:latin typeface="Calibri" pitchFamily="34" charset="0"/>
                <a:ea typeface="Calibri" pitchFamily="34" charset="-122"/>
                <a:cs typeface="Calibri" pitchFamily="34" charset="-120"/>
              </a:rPr>
              <a:t>Four in production  ·  fifth in extended pilot  ·  six benchmarked in the feasibility study.</a:t>
            </a:r>
            <a:endParaRPr lang="en-US"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RESULTS</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What is </a:t>
            </a:r>
            <a:r>
              <a:rPr lang="en-US" sz="3600" b="1" dirty="0" smtClean="0">
                <a:solidFill>
                  <a:srgbClr val="16231E"/>
                </a:solidFill>
                <a:latin typeface="Cambria" pitchFamily="34" charset="0"/>
                <a:ea typeface="Cambria" pitchFamily="34" charset="-122"/>
                <a:cs typeface="Cambria" pitchFamily="34" charset="-120"/>
              </a:rPr>
              <a:t>on </a:t>
            </a:r>
            <a:r>
              <a:rPr lang="en-US" sz="3600" b="1" dirty="0">
                <a:solidFill>
                  <a:srgbClr val="16231E"/>
                </a:solidFill>
                <a:latin typeface="Cambria" pitchFamily="34" charset="0"/>
                <a:ea typeface="Cambria" pitchFamily="34" charset="-122"/>
                <a:cs typeface="Cambria" pitchFamily="34" charset="-120"/>
              </a:rPr>
              <a:t>the roadmap</a:t>
            </a:r>
            <a:endParaRPr lang="en-US" sz="3600" dirty="0"/>
          </a:p>
        </p:txBody>
      </p:sp>
      <p:sp>
        <p:nvSpPr>
          <p:cNvPr id="4" name="Shape 2"/>
          <p:cNvSpPr/>
          <p:nvPr/>
        </p:nvSpPr>
        <p:spPr>
          <a:xfrm>
            <a:off x="548640" y="1691640"/>
            <a:ext cx="91440" cy="731520"/>
          </a:xfrm>
          <a:prstGeom prst="rect">
            <a:avLst/>
          </a:prstGeom>
          <a:solidFill>
            <a:srgbClr val="B9613F"/>
          </a:solidFill>
          <a:ln w="12700">
            <a:solidFill>
              <a:srgbClr val="B9613F"/>
            </a:solidFill>
            <a:prstDash val="solid"/>
          </a:ln>
        </p:spPr>
      </p:sp>
      <p:sp>
        <p:nvSpPr>
          <p:cNvPr id="5" name="Text 3"/>
          <p:cNvSpPr/>
          <p:nvPr/>
        </p:nvSpPr>
        <p:spPr>
          <a:xfrm>
            <a:off x="822960" y="1691640"/>
            <a:ext cx="3200400" cy="73152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Hand-flapping</a:t>
            </a:r>
            <a:endParaRPr lang="en-US" sz="2400" dirty="0"/>
          </a:p>
        </p:txBody>
      </p:sp>
      <p:sp>
        <p:nvSpPr>
          <p:cNvPr id="6" name="Text 4"/>
          <p:cNvSpPr/>
          <p:nvPr/>
        </p:nvSpPr>
        <p:spPr>
          <a:xfrm>
            <a:off x="4114800" y="1691640"/>
            <a:ext cx="7498080" cy="73152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Fine-grained keypoint motion at typical camera scale is below MediaPipe's sensitivity floor.  Wearable + camera fusion is the plausible fix.</a:t>
            </a:r>
            <a:endParaRPr lang="en-US" sz="2200" dirty="0"/>
          </a:p>
        </p:txBody>
      </p:sp>
      <p:sp>
        <p:nvSpPr>
          <p:cNvPr id="7" name="Shape 5"/>
          <p:cNvSpPr/>
          <p:nvPr/>
        </p:nvSpPr>
        <p:spPr>
          <a:xfrm>
            <a:off x="548640" y="2747364"/>
            <a:ext cx="91440" cy="731520"/>
          </a:xfrm>
          <a:prstGeom prst="rect">
            <a:avLst/>
          </a:prstGeom>
          <a:solidFill>
            <a:srgbClr val="B9613F"/>
          </a:solidFill>
          <a:ln w="12700">
            <a:solidFill>
              <a:srgbClr val="B9613F"/>
            </a:solidFill>
            <a:prstDash val="solid"/>
          </a:ln>
        </p:spPr>
      </p:sp>
      <p:sp>
        <p:nvSpPr>
          <p:cNvPr id="8" name="Text 6"/>
          <p:cNvSpPr/>
          <p:nvPr/>
        </p:nvSpPr>
        <p:spPr>
          <a:xfrm>
            <a:off x="822960" y="2747364"/>
            <a:ext cx="3200400" cy="73152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Rocking</a:t>
            </a:r>
            <a:endParaRPr lang="en-US" sz="2400" dirty="0"/>
          </a:p>
        </p:txBody>
      </p:sp>
      <p:sp>
        <p:nvSpPr>
          <p:cNvPr id="9" name="Text 7"/>
          <p:cNvSpPr/>
          <p:nvPr/>
        </p:nvSpPr>
        <p:spPr>
          <a:xfrm>
            <a:off x="4114800" y="2747364"/>
            <a:ext cx="7498080" cy="73152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Periodicity + camera-angle sensitive.  Front-facing installs miss the sagittal-plane motion.</a:t>
            </a:r>
            <a:endParaRPr lang="en-US" sz="2200" dirty="0"/>
          </a:p>
        </p:txBody>
      </p:sp>
      <p:sp>
        <p:nvSpPr>
          <p:cNvPr id="10" name="Shape 8"/>
          <p:cNvSpPr/>
          <p:nvPr/>
        </p:nvSpPr>
        <p:spPr>
          <a:xfrm>
            <a:off x="548640" y="3719958"/>
            <a:ext cx="91440" cy="731520"/>
          </a:xfrm>
          <a:prstGeom prst="rect">
            <a:avLst/>
          </a:prstGeom>
          <a:solidFill>
            <a:srgbClr val="B9613F"/>
          </a:solidFill>
          <a:ln w="12700">
            <a:solidFill>
              <a:srgbClr val="B9613F"/>
            </a:solidFill>
            <a:prstDash val="solid"/>
          </a:ln>
        </p:spPr>
      </p:sp>
      <p:sp>
        <p:nvSpPr>
          <p:cNvPr id="11" name="Text 9"/>
          <p:cNvSpPr/>
          <p:nvPr/>
        </p:nvSpPr>
        <p:spPr>
          <a:xfrm>
            <a:off x="822960" y="3719958"/>
            <a:ext cx="3200400" cy="73152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Falling</a:t>
            </a:r>
            <a:endParaRPr lang="en-US" sz="2400" dirty="0"/>
          </a:p>
        </p:txBody>
      </p:sp>
      <p:sp>
        <p:nvSpPr>
          <p:cNvPr id="12" name="Text 10"/>
          <p:cNvSpPr/>
          <p:nvPr/>
        </p:nvSpPr>
        <p:spPr>
          <a:xfrm>
            <a:off x="4114800" y="3719958"/>
            <a:ext cx="7498080" cy="73152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Pose-based fall detection unreliable in cluttered rooms and under partial occlusion.</a:t>
            </a:r>
            <a:endParaRPr lang="en-US" sz="2200" dirty="0"/>
          </a:p>
        </p:txBody>
      </p:sp>
      <p:sp>
        <p:nvSpPr>
          <p:cNvPr id="13" name="Shape 11"/>
          <p:cNvSpPr/>
          <p:nvPr/>
        </p:nvSpPr>
        <p:spPr>
          <a:xfrm>
            <a:off x="548640" y="4709178"/>
            <a:ext cx="91440" cy="731520"/>
          </a:xfrm>
          <a:prstGeom prst="rect">
            <a:avLst/>
          </a:prstGeom>
          <a:solidFill>
            <a:srgbClr val="B9613F"/>
          </a:solidFill>
          <a:ln w="12700">
            <a:solidFill>
              <a:srgbClr val="B9613F"/>
            </a:solidFill>
            <a:prstDash val="solid"/>
          </a:ln>
        </p:spPr>
      </p:sp>
      <p:sp>
        <p:nvSpPr>
          <p:cNvPr id="14" name="Text 12"/>
          <p:cNvSpPr/>
          <p:nvPr/>
        </p:nvSpPr>
        <p:spPr>
          <a:xfrm>
            <a:off x="822960" y="4709178"/>
            <a:ext cx="3200400" cy="73152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Hair-pulling</a:t>
            </a:r>
            <a:endParaRPr lang="en-US" sz="2400" dirty="0"/>
          </a:p>
        </p:txBody>
      </p:sp>
      <p:sp>
        <p:nvSpPr>
          <p:cNvPr id="15" name="Text 13"/>
          <p:cNvSpPr/>
          <p:nvPr/>
        </p:nvSpPr>
        <p:spPr>
          <a:xfrm>
            <a:off x="4114800" y="4709178"/>
            <a:ext cx="7498080" cy="73152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Confounded with self-touch and grooming gestures.  Requires SigLIP text-gate refinement.</a:t>
            </a:r>
            <a:endParaRPr lang="en-US" sz="2200" dirty="0"/>
          </a:p>
        </p:txBody>
      </p:sp>
      <p:sp>
        <p:nvSpPr>
          <p:cNvPr id="16" name="Shape 14"/>
          <p:cNvSpPr/>
          <p:nvPr/>
        </p:nvSpPr>
        <p:spPr>
          <a:xfrm>
            <a:off x="548640" y="5739963"/>
            <a:ext cx="91440" cy="731520"/>
          </a:xfrm>
          <a:prstGeom prst="rect">
            <a:avLst/>
          </a:prstGeom>
          <a:solidFill>
            <a:srgbClr val="B9613F"/>
          </a:solidFill>
          <a:ln w="12700">
            <a:solidFill>
              <a:srgbClr val="B9613F"/>
            </a:solidFill>
            <a:prstDash val="solid"/>
          </a:ln>
        </p:spPr>
      </p:sp>
      <p:sp>
        <p:nvSpPr>
          <p:cNvPr id="17" name="Text 15"/>
          <p:cNvSpPr/>
          <p:nvPr/>
        </p:nvSpPr>
        <p:spPr>
          <a:xfrm>
            <a:off x="822960" y="5739963"/>
            <a:ext cx="3200400" cy="73152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Climbing furniture</a:t>
            </a:r>
            <a:endParaRPr lang="en-US" sz="2400" dirty="0"/>
          </a:p>
        </p:txBody>
      </p:sp>
      <p:sp>
        <p:nvSpPr>
          <p:cNvPr id="18" name="Text 16"/>
          <p:cNvSpPr/>
          <p:nvPr/>
        </p:nvSpPr>
        <p:spPr>
          <a:xfrm>
            <a:off x="4114800" y="5739963"/>
            <a:ext cx="7498080" cy="73152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Scene-graph reasoning gap.  Requires object detection + spatial primitives not yet shipped.</a:t>
            </a:r>
            <a:endParaRPr lang="en-US"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DISCUSSION</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Where Ethan sits among prior work</a:t>
            </a:r>
            <a:endParaRPr lang="en-US" sz="3600" dirty="0"/>
          </a:p>
        </p:txBody>
      </p:sp>
      <p:sp>
        <p:nvSpPr>
          <p:cNvPr id="4" name="Shape 2"/>
          <p:cNvSpPr/>
          <p:nvPr/>
        </p:nvSpPr>
        <p:spPr>
          <a:xfrm>
            <a:off x="548640" y="1691640"/>
            <a:ext cx="11064240" cy="502920"/>
          </a:xfrm>
          <a:prstGeom prst="rect">
            <a:avLst/>
          </a:prstGeom>
          <a:solidFill>
            <a:srgbClr val="1F5C45"/>
          </a:solidFill>
          <a:ln w="12700">
            <a:solidFill>
              <a:srgbClr val="1F5C45"/>
            </a:solidFill>
            <a:prstDash val="solid"/>
          </a:ln>
        </p:spPr>
      </p:sp>
      <p:sp>
        <p:nvSpPr>
          <p:cNvPr id="5" name="Text 3"/>
          <p:cNvSpPr/>
          <p:nvPr/>
        </p:nvSpPr>
        <p:spPr>
          <a:xfrm>
            <a:off x="731520" y="1691640"/>
            <a:ext cx="4572000" cy="502920"/>
          </a:xfrm>
          <a:prstGeom prst="rect">
            <a:avLst/>
          </a:prstGeom>
          <a:noFill/>
          <a:ln/>
        </p:spPr>
        <p:txBody>
          <a:bodyPr wrap="square" lIns="0" tIns="0" rIns="0" bIns="0" rtlCol="0" anchor="ctr"/>
          <a:lstStyle/>
          <a:p>
            <a:pPr marL="0" indent="0">
              <a:buNone/>
            </a:pPr>
            <a:r>
              <a:rPr lang="en-US" sz="2200" b="1" dirty="0">
                <a:solidFill>
                  <a:srgbClr val="F4F1E9"/>
                </a:solidFill>
                <a:latin typeface="Calibri" pitchFamily="34" charset="0"/>
                <a:ea typeface="Calibri" pitchFamily="34" charset="-122"/>
                <a:cs typeface="Calibri" pitchFamily="34" charset="-120"/>
              </a:rPr>
              <a:t>Approach</a:t>
            </a:r>
            <a:endParaRPr lang="en-US" sz="2200" dirty="0"/>
          </a:p>
        </p:txBody>
      </p:sp>
      <p:sp>
        <p:nvSpPr>
          <p:cNvPr id="6" name="Text 4"/>
          <p:cNvSpPr/>
          <p:nvPr/>
        </p:nvSpPr>
        <p:spPr>
          <a:xfrm>
            <a:off x="5303520" y="1691640"/>
            <a:ext cx="2651760" cy="502920"/>
          </a:xfrm>
          <a:prstGeom prst="rect">
            <a:avLst/>
          </a:prstGeom>
          <a:noFill/>
          <a:ln/>
        </p:spPr>
        <p:txBody>
          <a:bodyPr wrap="square" lIns="0" tIns="0" rIns="0" bIns="0" rtlCol="0" anchor="ctr"/>
          <a:lstStyle/>
          <a:p>
            <a:pPr marL="0" indent="0">
              <a:buNone/>
            </a:pPr>
            <a:r>
              <a:rPr lang="en-US" sz="2200" b="1" dirty="0">
                <a:solidFill>
                  <a:srgbClr val="F4F1E9"/>
                </a:solidFill>
                <a:latin typeface="Calibri" pitchFamily="34" charset="0"/>
                <a:ea typeface="Calibri" pitchFamily="34" charset="-122"/>
                <a:cs typeface="Calibri" pitchFamily="34" charset="-120"/>
              </a:rPr>
              <a:t>Reported accuracy</a:t>
            </a:r>
            <a:endParaRPr lang="en-US" sz="2200" dirty="0"/>
          </a:p>
        </p:txBody>
      </p:sp>
      <p:sp>
        <p:nvSpPr>
          <p:cNvPr id="7" name="Text 5"/>
          <p:cNvSpPr/>
          <p:nvPr/>
        </p:nvSpPr>
        <p:spPr>
          <a:xfrm>
            <a:off x="7955280" y="1691640"/>
            <a:ext cx="3566160" cy="502920"/>
          </a:xfrm>
          <a:prstGeom prst="rect">
            <a:avLst/>
          </a:prstGeom>
          <a:noFill/>
          <a:ln/>
        </p:spPr>
        <p:txBody>
          <a:bodyPr wrap="square" lIns="0" tIns="0" rIns="0" bIns="0" rtlCol="0" anchor="ctr"/>
          <a:lstStyle/>
          <a:p>
            <a:pPr marL="0" indent="0">
              <a:buNone/>
            </a:pPr>
            <a:r>
              <a:rPr lang="en-US" sz="2200" b="1" dirty="0">
                <a:solidFill>
                  <a:srgbClr val="F4F1E9"/>
                </a:solidFill>
                <a:latin typeface="Calibri" pitchFamily="34" charset="0"/>
                <a:ea typeface="Calibri" pitchFamily="34" charset="-122"/>
                <a:cs typeface="Calibri" pitchFamily="34" charset="-120"/>
              </a:rPr>
              <a:t>Setting</a:t>
            </a:r>
            <a:endParaRPr lang="en-US" sz="2200" dirty="0"/>
          </a:p>
        </p:txBody>
      </p:sp>
      <p:sp>
        <p:nvSpPr>
          <p:cNvPr id="8" name="Shape 6"/>
          <p:cNvSpPr/>
          <p:nvPr/>
        </p:nvSpPr>
        <p:spPr>
          <a:xfrm>
            <a:off x="548640" y="2194560"/>
            <a:ext cx="11064240" cy="685800"/>
          </a:xfrm>
          <a:prstGeom prst="rect">
            <a:avLst/>
          </a:prstGeom>
          <a:solidFill>
            <a:srgbClr val="F6F3EC"/>
          </a:solidFill>
          <a:ln w="12700">
            <a:solidFill>
              <a:srgbClr val="E0DAC9"/>
            </a:solidFill>
            <a:prstDash val="solid"/>
          </a:ln>
        </p:spPr>
      </p:sp>
      <p:sp>
        <p:nvSpPr>
          <p:cNvPr id="9" name="Text 7"/>
          <p:cNvSpPr/>
          <p:nvPr/>
        </p:nvSpPr>
        <p:spPr>
          <a:xfrm>
            <a:off x="777240" y="2194560"/>
            <a:ext cx="452628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Wearable SMM  (Goodwin family)</a:t>
            </a:r>
            <a:endParaRPr lang="en-US" sz="2200" dirty="0"/>
          </a:p>
        </p:txBody>
      </p:sp>
      <p:sp>
        <p:nvSpPr>
          <p:cNvPr id="10" name="Text 8"/>
          <p:cNvSpPr/>
          <p:nvPr/>
        </p:nvSpPr>
        <p:spPr>
          <a:xfrm>
            <a:off x="5303520" y="2194560"/>
            <a:ext cx="265176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90 – 96 %</a:t>
            </a:r>
            <a:endParaRPr lang="en-US" sz="2200" dirty="0"/>
          </a:p>
        </p:txBody>
      </p:sp>
      <p:sp>
        <p:nvSpPr>
          <p:cNvPr id="11" name="Text 9"/>
          <p:cNvSpPr/>
          <p:nvPr/>
        </p:nvSpPr>
        <p:spPr>
          <a:xfrm>
            <a:off x="7955280" y="2194560"/>
            <a:ext cx="3566160" cy="685800"/>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Lab, offline, 6-subject dataset</a:t>
            </a:r>
            <a:endParaRPr lang="en-US" sz="2000" dirty="0"/>
          </a:p>
        </p:txBody>
      </p:sp>
      <p:sp>
        <p:nvSpPr>
          <p:cNvPr id="12" name="Shape 10"/>
          <p:cNvSpPr/>
          <p:nvPr/>
        </p:nvSpPr>
        <p:spPr>
          <a:xfrm>
            <a:off x="548640" y="2880360"/>
            <a:ext cx="11064240" cy="685800"/>
          </a:xfrm>
          <a:prstGeom prst="rect">
            <a:avLst/>
          </a:prstGeom>
          <a:solidFill>
            <a:srgbClr val="FCFAF4"/>
          </a:solidFill>
          <a:ln w="12700">
            <a:solidFill>
              <a:srgbClr val="E0DAC9"/>
            </a:solidFill>
            <a:prstDash val="solid"/>
          </a:ln>
        </p:spPr>
      </p:sp>
      <p:sp>
        <p:nvSpPr>
          <p:cNvPr id="13" name="Text 11"/>
          <p:cNvSpPr/>
          <p:nvPr/>
        </p:nvSpPr>
        <p:spPr>
          <a:xfrm>
            <a:off x="777240" y="2880360"/>
            <a:ext cx="452628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Video CV  (SSBD → ESBD → I3D+MS-TCN)</a:t>
            </a:r>
            <a:endParaRPr lang="en-US" sz="2200" dirty="0"/>
          </a:p>
        </p:txBody>
      </p:sp>
      <p:sp>
        <p:nvSpPr>
          <p:cNvPr id="14" name="Text 12"/>
          <p:cNvSpPr/>
          <p:nvPr/>
        </p:nvSpPr>
        <p:spPr>
          <a:xfrm>
            <a:off x="5303520" y="2880360"/>
            <a:ext cx="265176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F1 0.83</a:t>
            </a:r>
            <a:endParaRPr lang="en-US" sz="2200" dirty="0"/>
          </a:p>
        </p:txBody>
      </p:sp>
      <p:sp>
        <p:nvSpPr>
          <p:cNvPr id="15" name="Text 13"/>
          <p:cNvSpPr/>
          <p:nvPr/>
        </p:nvSpPr>
        <p:spPr>
          <a:xfrm>
            <a:off x="7955280" y="2880360"/>
            <a:ext cx="3566160" cy="685800"/>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YouTube clips, offline</a:t>
            </a:r>
            <a:endParaRPr lang="en-US" sz="2000" dirty="0"/>
          </a:p>
        </p:txBody>
      </p:sp>
      <p:sp>
        <p:nvSpPr>
          <p:cNvPr id="16" name="Shape 14"/>
          <p:cNvSpPr/>
          <p:nvPr/>
        </p:nvSpPr>
        <p:spPr>
          <a:xfrm>
            <a:off x="548640" y="3566160"/>
            <a:ext cx="11064240" cy="685800"/>
          </a:xfrm>
          <a:prstGeom prst="rect">
            <a:avLst/>
          </a:prstGeom>
          <a:solidFill>
            <a:srgbClr val="F6F3EC"/>
          </a:solidFill>
          <a:ln w="12700">
            <a:solidFill>
              <a:srgbClr val="E0DAC9"/>
            </a:solidFill>
            <a:prstDash val="solid"/>
          </a:ln>
        </p:spPr>
      </p:sp>
      <p:sp>
        <p:nvSpPr>
          <p:cNvPr id="17" name="Text 15"/>
          <p:cNvSpPr/>
          <p:nvPr/>
        </p:nvSpPr>
        <p:spPr>
          <a:xfrm>
            <a:off x="777240" y="3566160"/>
            <a:ext cx="452628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Empatica E4  (Goodwin 2019 / 2024)</a:t>
            </a:r>
            <a:endParaRPr lang="en-US" sz="2200" dirty="0"/>
          </a:p>
        </p:txBody>
      </p:sp>
      <p:sp>
        <p:nvSpPr>
          <p:cNvPr id="18" name="Text 16"/>
          <p:cNvSpPr/>
          <p:nvPr/>
        </p:nvSpPr>
        <p:spPr>
          <a:xfrm>
            <a:off x="5303520" y="3566160"/>
            <a:ext cx="265176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71 – 84 %</a:t>
            </a:r>
            <a:endParaRPr lang="en-US" sz="2200" dirty="0"/>
          </a:p>
        </p:txBody>
      </p:sp>
      <p:sp>
        <p:nvSpPr>
          <p:cNvPr id="19" name="Text 17"/>
          <p:cNvSpPr/>
          <p:nvPr/>
        </p:nvSpPr>
        <p:spPr>
          <a:xfrm>
            <a:off x="7955280" y="3566160"/>
            <a:ext cx="3566160" cy="685800"/>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Inpatient hospital, wearable</a:t>
            </a:r>
            <a:endParaRPr lang="en-US" sz="2000" dirty="0"/>
          </a:p>
        </p:txBody>
      </p:sp>
      <p:sp>
        <p:nvSpPr>
          <p:cNvPr id="20" name="Shape 18"/>
          <p:cNvSpPr/>
          <p:nvPr/>
        </p:nvSpPr>
        <p:spPr>
          <a:xfrm>
            <a:off x="548640" y="4251960"/>
            <a:ext cx="11064240" cy="685800"/>
          </a:xfrm>
          <a:prstGeom prst="rect">
            <a:avLst/>
          </a:prstGeom>
          <a:solidFill>
            <a:srgbClr val="FCFAF4"/>
          </a:solidFill>
          <a:ln w="12700">
            <a:solidFill>
              <a:srgbClr val="E0DAC9"/>
            </a:solidFill>
            <a:prstDash val="solid"/>
          </a:ln>
        </p:spPr>
      </p:sp>
      <p:sp>
        <p:nvSpPr>
          <p:cNvPr id="21" name="Text 19"/>
          <p:cNvSpPr/>
          <p:nvPr/>
        </p:nvSpPr>
        <p:spPr>
          <a:xfrm>
            <a:off x="777240" y="4251960"/>
            <a:ext cx="452628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Therapy platforms  (CentralReach, Rethink)</a:t>
            </a:r>
            <a:endParaRPr lang="en-US" sz="2200" dirty="0"/>
          </a:p>
        </p:txBody>
      </p:sp>
      <p:sp>
        <p:nvSpPr>
          <p:cNvPr id="22" name="Text 20"/>
          <p:cNvSpPr/>
          <p:nvPr/>
        </p:nvSpPr>
        <p:spPr>
          <a:xfrm>
            <a:off x="5303520" y="4251960"/>
            <a:ext cx="2651760" cy="68580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no auto-detection</a:t>
            </a:r>
            <a:endParaRPr lang="en-US" sz="2200" dirty="0"/>
          </a:p>
        </p:txBody>
      </p:sp>
      <p:sp>
        <p:nvSpPr>
          <p:cNvPr id="23" name="Text 21"/>
          <p:cNvSpPr/>
          <p:nvPr/>
        </p:nvSpPr>
        <p:spPr>
          <a:xfrm>
            <a:off x="7955280" y="4251960"/>
            <a:ext cx="3566160" cy="685800"/>
          </a:xfrm>
          <a:prstGeom prst="rect">
            <a:avLst/>
          </a:prstGeom>
          <a:noFill/>
          <a:ln/>
        </p:spPr>
        <p:txBody>
          <a:bodyPr wrap="square" lIns="0" tIns="0" rIns="0" bIns="0" rtlCol="0" anchor="ctr"/>
          <a:lstStyle/>
          <a:p>
            <a:pPr marL="0" indent="0">
              <a:buNone/>
            </a:pPr>
            <a:r>
              <a:rPr lang="en-US" sz="2000" i="1" dirty="0">
                <a:solidFill>
                  <a:srgbClr val="586A60"/>
                </a:solidFill>
                <a:latin typeface="Calibri" pitchFamily="34" charset="0"/>
                <a:ea typeface="Calibri" pitchFamily="34" charset="-122"/>
                <a:cs typeface="Calibri" pitchFamily="34" charset="-120"/>
              </a:rPr>
              <a:t>Session-only, manual entry</a:t>
            </a:r>
            <a:endParaRPr lang="en-US" sz="2000" dirty="0"/>
          </a:p>
        </p:txBody>
      </p:sp>
      <p:sp>
        <p:nvSpPr>
          <p:cNvPr id="24" name="Shape 22"/>
          <p:cNvSpPr/>
          <p:nvPr/>
        </p:nvSpPr>
        <p:spPr>
          <a:xfrm>
            <a:off x="548640" y="4937760"/>
            <a:ext cx="11064240" cy="685800"/>
          </a:xfrm>
          <a:prstGeom prst="rect">
            <a:avLst/>
          </a:prstGeom>
          <a:solidFill>
            <a:srgbClr val="FCFAF4"/>
          </a:solidFill>
          <a:ln w="12700">
            <a:solidFill>
              <a:srgbClr val="E0DAC9"/>
            </a:solidFill>
            <a:prstDash val="solid"/>
          </a:ln>
        </p:spPr>
      </p:sp>
      <p:sp>
        <p:nvSpPr>
          <p:cNvPr id="25" name="Shape 23"/>
          <p:cNvSpPr/>
          <p:nvPr/>
        </p:nvSpPr>
        <p:spPr>
          <a:xfrm>
            <a:off x="548640" y="4937760"/>
            <a:ext cx="128016" cy="685800"/>
          </a:xfrm>
          <a:prstGeom prst="rect">
            <a:avLst/>
          </a:prstGeom>
          <a:solidFill>
            <a:srgbClr val="1F5C45"/>
          </a:solidFill>
          <a:ln w="12700">
            <a:solidFill>
              <a:srgbClr val="1F5C45"/>
            </a:solidFill>
            <a:prstDash val="solid"/>
          </a:ln>
        </p:spPr>
      </p:sp>
      <p:sp>
        <p:nvSpPr>
          <p:cNvPr id="26" name="Text 24"/>
          <p:cNvSpPr/>
          <p:nvPr/>
        </p:nvSpPr>
        <p:spPr>
          <a:xfrm>
            <a:off x="777240" y="4937760"/>
            <a:ext cx="4526280" cy="68580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Ethan AI  (this work)</a:t>
            </a:r>
            <a:endParaRPr lang="en-US" sz="2200" dirty="0"/>
          </a:p>
        </p:txBody>
      </p:sp>
      <p:sp>
        <p:nvSpPr>
          <p:cNvPr id="27" name="Text 25"/>
          <p:cNvSpPr/>
          <p:nvPr/>
        </p:nvSpPr>
        <p:spPr>
          <a:xfrm>
            <a:off x="5303520" y="4937760"/>
            <a:ext cx="2651760" cy="685800"/>
          </a:xfrm>
          <a:prstGeom prst="rect">
            <a:avLst/>
          </a:prstGeom>
          <a:noFill/>
          <a:ln/>
        </p:spPr>
        <p:txBody>
          <a:bodyPr wrap="square" lIns="0" tIns="0" rIns="0" bIns="0" rtlCol="0" anchor="ctr"/>
          <a:lstStyle/>
          <a:p>
            <a:pPr marL="0" indent="0">
              <a:buNone/>
            </a:pPr>
            <a:r>
              <a:rPr lang="en-US" sz="2200" b="1" dirty="0">
                <a:solidFill>
                  <a:srgbClr val="1F5C45"/>
                </a:solidFill>
                <a:latin typeface="Calibri" pitchFamily="34" charset="0"/>
                <a:ea typeface="Calibri" pitchFamily="34" charset="-122"/>
                <a:cs typeface="Calibri" pitchFamily="34" charset="-120"/>
              </a:rPr>
              <a:t>88 % / 84 %</a:t>
            </a:r>
            <a:endParaRPr lang="en-US" sz="2200" dirty="0"/>
          </a:p>
        </p:txBody>
      </p:sp>
      <p:sp>
        <p:nvSpPr>
          <p:cNvPr id="28" name="Text 26"/>
          <p:cNvSpPr/>
          <p:nvPr/>
        </p:nvSpPr>
        <p:spPr>
          <a:xfrm>
            <a:off x="7955280" y="4937760"/>
            <a:ext cx="3566160" cy="685800"/>
          </a:xfrm>
          <a:prstGeom prst="rect">
            <a:avLst/>
          </a:prstGeom>
          <a:noFill/>
          <a:ln/>
        </p:spPr>
        <p:txBody>
          <a:bodyPr wrap="square" lIns="0" tIns="0" rIns="0" bIns="0" rtlCol="0" anchor="ctr"/>
          <a:lstStyle/>
          <a:p>
            <a:pPr marL="0" indent="0">
              <a:buNone/>
            </a:pPr>
            <a:r>
              <a:rPr lang="en-US" sz="2000" b="1" dirty="0">
                <a:solidFill>
                  <a:srgbClr val="16231E"/>
                </a:solidFill>
                <a:latin typeface="Calibri" pitchFamily="34" charset="0"/>
                <a:ea typeface="Calibri" pitchFamily="34" charset="-122"/>
                <a:cs typeface="Calibri" pitchFamily="34" charset="-120"/>
              </a:rPr>
              <a:t>Homes + centres, camera-only, continuous, n = 34</a:t>
            </a:r>
            <a:endParaRPr lang="en-US" sz="2000" dirty="0"/>
          </a:p>
        </p:txBody>
      </p:sp>
      <p:sp>
        <p:nvSpPr>
          <p:cNvPr id="29" name="Text 27"/>
          <p:cNvSpPr/>
          <p:nvPr/>
        </p:nvSpPr>
        <p:spPr>
          <a:xfrm>
            <a:off x="548640" y="5852160"/>
            <a:ext cx="11064240" cy="502920"/>
          </a:xfrm>
          <a:prstGeom prst="rect">
            <a:avLst/>
          </a:prstGeom>
          <a:noFill/>
          <a:ln/>
        </p:spPr>
        <p:txBody>
          <a:bodyPr wrap="square" lIns="0" tIns="0" rIns="0" bIns="0" rtlCol="0" anchor="ctr"/>
          <a:lstStyle/>
          <a:p>
            <a:pPr marL="0" indent="0" algn="ctr">
              <a:buNone/>
            </a:pPr>
            <a:r>
              <a:rPr lang="en-US" sz="2200" i="1" dirty="0">
                <a:solidFill>
                  <a:srgbClr val="16231E"/>
                </a:solidFill>
                <a:latin typeface="Calibri" pitchFamily="34" charset="0"/>
                <a:ea typeface="Calibri" pitchFamily="34" charset="-122"/>
                <a:cs typeface="Calibri" pitchFamily="34" charset="-120"/>
              </a:rPr>
              <a:t>Ethan is not more accurate than the wearable literature. It occupies a coordinate the literature does not cover: continuous, camera-only, in-home — deployed today across 10 centres, 60+ cameras, 500+ children.</a:t>
            </a:r>
            <a:endParaRPr lang="en-US"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DISCUSSION</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Clinical relevance  &amp;  ethical posture</a:t>
            </a:r>
            <a:endParaRPr lang="en-US" sz="3600" dirty="0"/>
          </a:p>
        </p:txBody>
      </p:sp>
      <p:sp>
        <p:nvSpPr>
          <p:cNvPr id="4" name="Text 2"/>
          <p:cNvSpPr/>
          <p:nvPr/>
        </p:nvSpPr>
        <p:spPr>
          <a:xfrm>
            <a:off x="548640" y="1691640"/>
            <a:ext cx="5303520" cy="365760"/>
          </a:xfrm>
          <a:prstGeom prst="rect">
            <a:avLst/>
          </a:prstGeom>
          <a:noFill/>
          <a:ln/>
        </p:spPr>
        <p:txBody>
          <a:bodyPr wrap="square" lIns="0" tIns="0" rIns="0" bIns="0" rtlCol="0" anchor="ctr"/>
          <a:lstStyle/>
          <a:p>
            <a:pPr marL="0" indent="0">
              <a:buNone/>
            </a:pPr>
            <a:r>
              <a:rPr lang="en-US" b="1" kern="0" spc="400" dirty="0">
                <a:solidFill>
                  <a:srgbClr val="1F5C45"/>
                </a:solidFill>
                <a:latin typeface="Calibri" pitchFamily="34" charset="0"/>
                <a:ea typeface="Calibri" pitchFamily="34" charset="-122"/>
                <a:cs typeface="Calibri" pitchFamily="34" charset="-120"/>
              </a:rPr>
              <a:t>WHAT CHANGES FOR THE CLINICIAN</a:t>
            </a:r>
            <a:endParaRPr lang="en-US" dirty="0"/>
          </a:p>
        </p:txBody>
      </p:sp>
      <p:sp>
        <p:nvSpPr>
          <p:cNvPr id="5" name="Shape 3"/>
          <p:cNvSpPr/>
          <p:nvPr/>
        </p:nvSpPr>
        <p:spPr>
          <a:xfrm>
            <a:off x="548640" y="2331720"/>
            <a:ext cx="256032" cy="256032"/>
          </a:xfrm>
          <a:prstGeom prst="ellipse">
            <a:avLst/>
          </a:prstGeom>
          <a:solidFill>
            <a:srgbClr val="2F7A5C"/>
          </a:solidFill>
          <a:ln w="12700">
            <a:solidFill>
              <a:srgbClr val="2F7A5C"/>
            </a:solidFill>
            <a:prstDash val="solid"/>
          </a:ln>
        </p:spPr>
      </p:sp>
      <p:sp>
        <p:nvSpPr>
          <p:cNvPr id="6" name="Text 4"/>
          <p:cNvSpPr/>
          <p:nvPr/>
        </p:nvSpPr>
        <p:spPr>
          <a:xfrm>
            <a:off x="914400" y="2148840"/>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Passive continuous capture</a:t>
            </a:r>
            <a:endParaRPr lang="en-US" sz="2200" dirty="0"/>
          </a:p>
        </p:txBody>
      </p:sp>
      <p:sp>
        <p:nvSpPr>
          <p:cNvPr id="7" name="Text 5"/>
          <p:cNvSpPr/>
          <p:nvPr/>
        </p:nvSpPr>
        <p:spPr>
          <a:xfrm>
            <a:off x="914400" y="2514600"/>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no reliance on diary compliance</a:t>
            </a:r>
            <a:endParaRPr lang="en-US" sz="2000" dirty="0"/>
          </a:p>
        </p:txBody>
      </p:sp>
      <p:sp>
        <p:nvSpPr>
          <p:cNvPr id="8" name="Shape 6"/>
          <p:cNvSpPr/>
          <p:nvPr/>
        </p:nvSpPr>
        <p:spPr>
          <a:xfrm>
            <a:off x="548640" y="3227832"/>
            <a:ext cx="256032" cy="256032"/>
          </a:xfrm>
          <a:prstGeom prst="ellipse">
            <a:avLst/>
          </a:prstGeom>
          <a:solidFill>
            <a:srgbClr val="2F7A5C"/>
          </a:solidFill>
          <a:ln w="12700">
            <a:solidFill>
              <a:srgbClr val="2F7A5C"/>
            </a:solidFill>
            <a:prstDash val="solid"/>
          </a:ln>
        </p:spPr>
      </p:sp>
      <p:sp>
        <p:nvSpPr>
          <p:cNvPr id="9" name="Text 7"/>
          <p:cNvSpPr/>
          <p:nvPr/>
        </p:nvSpPr>
        <p:spPr>
          <a:xfrm>
            <a:off x="914400" y="3044952"/>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Objective observation</a:t>
            </a:r>
            <a:endParaRPr lang="en-US" sz="2200" dirty="0"/>
          </a:p>
        </p:txBody>
      </p:sp>
      <p:sp>
        <p:nvSpPr>
          <p:cNvPr id="10" name="Text 8"/>
          <p:cNvSpPr/>
          <p:nvPr/>
        </p:nvSpPr>
        <p:spPr>
          <a:xfrm>
            <a:off x="914400" y="3410712"/>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sees what recall misses</a:t>
            </a:r>
            <a:endParaRPr lang="en-US" sz="2000" dirty="0"/>
          </a:p>
        </p:txBody>
      </p:sp>
      <p:sp>
        <p:nvSpPr>
          <p:cNvPr id="11" name="Shape 9"/>
          <p:cNvSpPr/>
          <p:nvPr/>
        </p:nvSpPr>
        <p:spPr>
          <a:xfrm>
            <a:off x="548640" y="4123944"/>
            <a:ext cx="256032" cy="256032"/>
          </a:xfrm>
          <a:prstGeom prst="ellipse">
            <a:avLst/>
          </a:prstGeom>
          <a:solidFill>
            <a:srgbClr val="2F7A5C"/>
          </a:solidFill>
          <a:ln w="12700">
            <a:solidFill>
              <a:srgbClr val="2F7A5C"/>
            </a:solidFill>
            <a:prstDash val="solid"/>
          </a:ln>
        </p:spPr>
      </p:sp>
      <p:sp>
        <p:nvSpPr>
          <p:cNvPr id="12" name="Text 10"/>
          <p:cNvSpPr/>
          <p:nvPr/>
        </p:nvSpPr>
        <p:spPr>
          <a:xfrm>
            <a:off x="914400" y="3941064"/>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Documentation burden relief</a:t>
            </a:r>
            <a:endParaRPr lang="en-US" sz="2200" dirty="0"/>
          </a:p>
        </p:txBody>
      </p:sp>
      <p:sp>
        <p:nvSpPr>
          <p:cNvPr id="13" name="Text 11"/>
          <p:cNvSpPr/>
          <p:nvPr/>
        </p:nvSpPr>
        <p:spPr>
          <a:xfrm>
            <a:off x="914400" y="4306824"/>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reclaims documentation hours</a:t>
            </a:r>
            <a:endParaRPr lang="en-US" sz="2000" dirty="0"/>
          </a:p>
        </p:txBody>
      </p:sp>
      <p:sp>
        <p:nvSpPr>
          <p:cNvPr id="14" name="Shape 12"/>
          <p:cNvSpPr/>
          <p:nvPr/>
        </p:nvSpPr>
        <p:spPr>
          <a:xfrm>
            <a:off x="548640" y="5020056"/>
            <a:ext cx="256032" cy="256032"/>
          </a:xfrm>
          <a:prstGeom prst="ellipse">
            <a:avLst/>
          </a:prstGeom>
          <a:solidFill>
            <a:srgbClr val="2F7A5C"/>
          </a:solidFill>
          <a:ln w="12700">
            <a:solidFill>
              <a:srgbClr val="2F7A5C"/>
            </a:solidFill>
            <a:prstDash val="solid"/>
          </a:ln>
        </p:spPr>
      </p:sp>
      <p:sp>
        <p:nvSpPr>
          <p:cNvPr id="15" name="Text 13"/>
          <p:cNvSpPr/>
          <p:nvPr/>
        </p:nvSpPr>
        <p:spPr>
          <a:xfrm>
            <a:off x="914400" y="4837176"/>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Cross-setting triangulation</a:t>
            </a:r>
            <a:endParaRPr lang="en-US" sz="2200" dirty="0"/>
          </a:p>
        </p:txBody>
      </p:sp>
      <p:sp>
        <p:nvSpPr>
          <p:cNvPr id="16" name="Text 14"/>
          <p:cNvSpPr/>
          <p:nvPr/>
        </p:nvSpPr>
        <p:spPr>
          <a:xfrm>
            <a:off x="914400" y="5202936"/>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one picture across home, therapy, classroom</a:t>
            </a:r>
            <a:endParaRPr lang="en-US" sz="2000" dirty="0"/>
          </a:p>
        </p:txBody>
      </p:sp>
      <p:sp>
        <p:nvSpPr>
          <p:cNvPr id="17" name="Text 15"/>
          <p:cNvSpPr/>
          <p:nvPr/>
        </p:nvSpPr>
        <p:spPr>
          <a:xfrm>
            <a:off x="6309360" y="1691640"/>
            <a:ext cx="5303520" cy="365760"/>
          </a:xfrm>
          <a:prstGeom prst="rect">
            <a:avLst/>
          </a:prstGeom>
          <a:noFill/>
          <a:ln/>
        </p:spPr>
        <p:txBody>
          <a:bodyPr wrap="square" lIns="0" tIns="0" rIns="0" bIns="0" rtlCol="0" anchor="ctr"/>
          <a:lstStyle/>
          <a:p>
            <a:pPr marL="0" indent="0">
              <a:buNone/>
            </a:pPr>
            <a:r>
              <a:rPr lang="en-US" sz="2000" b="1" kern="0" spc="400" dirty="0">
                <a:solidFill>
                  <a:srgbClr val="B9613F"/>
                </a:solidFill>
                <a:latin typeface="Calibri" pitchFamily="34" charset="0"/>
                <a:ea typeface="Calibri" pitchFamily="34" charset="-122"/>
                <a:cs typeface="Calibri" pitchFamily="34" charset="-120"/>
              </a:rPr>
              <a:t>ETHICAL POSTURE</a:t>
            </a:r>
            <a:endParaRPr lang="en-US" sz="2000" dirty="0"/>
          </a:p>
        </p:txBody>
      </p:sp>
      <p:sp>
        <p:nvSpPr>
          <p:cNvPr id="18" name="Shape 16"/>
          <p:cNvSpPr/>
          <p:nvPr/>
        </p:nvSpPr>
        <p:spPr>
          <a:xfrm>
            <a:off x="6309360" y="2331720"/>
            <a:ext cx="256032" cy="256032"/>
          </a:xfrm>
          <a:prstGeom prst="ellipse">
            <a:avLst/>
          </a:prstGeom>
          <a:solidFill>
            <a:srgbClr val="B9613F"/>
          </a:solidFill>
          <a:ln w="12700">
            <a:solidFill>
              <a:srgbClr val="B9613F"/>
            </a:solidFill>
            <a:prstDash val="solid"/>
          </a:ln>
        </p:spPr>
      </p:sp>
      <p:sp>
        <p:nvSpPr>
          <p:cNvPr id="19" name="Text 17"/>
          <p:cNvSpPr/>
          <p:nvPr/>
        </p:nvSpPr>
        <p:spPr>
          <a:xfrm>
            <a:off x="6675120" y="2148840"/>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Support aid, not diagnostic instrument</a:t>
            </a:r>
            <a:endParaRPr lang="en-US" sz="2200" dirty="0"/>
          </a:p>
        </p:txBody>
      </p:sp>
      <p:sp>
        <p:nvSpPr>
          <p:cNvPr id="20" name="Text 18"/>
          <p:cNvSpPr/>
          <p:nvPr/>
        </p:nvSpPr>
        <p:spPr>
          <a:xfrm>
            <a:off x="6675120" y="2514600"/>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clinical judgement stays with clinicians</a:t>
            </a:r>
            <a:endParaRPr lang="en-US" sz="2000" dirty="0"/>
          </a:p>
        </p:txBody>
      </p:sp>
      <p:sp>
        <p:nvSpPr>
          <p:cNvPr id="21" name="Shape 19"/>
          <p:cNvSpPr/>
          <p:nvPr/>
        </p:nvSpPr>
        <p:spPr>
          <a:xfrm>
            <a:off x="6309360" y="3227832"/>
            <a:ext cx="256032" cy="256032"/>
          </a:xfrm>
          <a:prstGeom prst="ellipse">
            <a:avLst/>
          </a:prstGeom>
          <a:solidFill>
            <a:srgbClr val="B9613F"/>
          </a:solidFill>
          <a:ln w="12700">
            <a:solidFill>
              <a:srgbClr val="B9613F"/>
            </a:solidFill>
            <a:prstDash val="solid"/>
          </a:ln>
        </p:spPr>
      </p:sp>
      <p:sp>
        <p:nvSpPr>
          <p:cNvPr id="22" name="Text 20"/>
          <p:cNvSpPr/>
          <p:nvPr/>
        </p:nvSpPr>
        <p:spPr>
          <a:xfrm>
            <a:off x="6675120" y="3044952"/>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DPDP-aligned  ·  parental consent</a:t>
            </a:r>
            <a:endParaRPr lang="en-US" sz="2200" dirty="0"/>
          </a:p>
        </p:txBody>
      </p:sp>
      <p:sp>
        <p:nvSpPr>
          <p:cNvPr id="23" name="Text 21"/>
          <p:cNvSpPr/>
          <p:nvPr/>
        </p:nvSpPr>
        <p:spPr>
          <a:xfrm>
            <a:off x="6675120" y="3410712"/>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families choose what Ethan looks for</a:t>
            </a:r>
            <a:endParaRPr lang="en-US" sz="2000" dirty="0"/>
          </a:p>
        </p:txBody>
      </p:sp>
      <p:sp>
        <p:nvSpPr>
          <p:cNvPr id="24" name="Shape 22"/>
          <p:cNvSpPr/>
          <p:nvPr/>
        </p:nvSpPr>
        <p:spPr>
          <a:xfrm>
            <a:off x="6309360" y="4123944"/>
            <a:ext cx="256032" cy="256032"/>
          </a:xfrm>
          <a:prstGeom prst="ellipse">
            <a:avLst/>
          </a:prstGeom>
          <a:solidFill>
            <a:srgbClr val="B9613F"/>
          </a:solidFill>
          <a:ln w="12700">
            <a:solidFill>
              <a:srgbClr val="B9613F"/>
            </a:solidFill>
            <a:prstDash val="solid"/>
          </a:ln>
        </p:spPr>
      </p:sp>
      <p:sp>
        <p:nvSpPr>
          <p:cNvPr id="25" name="Text 23"/>
          <p:cNvSpPr/>
          <p:nvPr/>
        </p:nvSpPr>
        <p:spPr>
          <a:xfrm>
            <a:off x="6675120" y="3941064"/>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0 biometric or facial-recognition data</a:t>
            </a:r>
            <a:endParaRPr lang="en-US" sz="2200" dirty="0"/>
          </a:p>
        </p:txBody>
      </p:sp>
      <p:sp>
        <p:nvSpPr>
          <p:cNvPr id="26" name="Text 24"/>
          <p:cNvSpPr/>
          <p:nvPr/>
        </p:nvSpPr>
        <p:spPr>
          <a:xfrm>
            <a:off x="6675120" y="4306824"/>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no identity verification, no face matching</a:t>
            </a:r>
            <a:endParaRPr lang="en-US" sz="2000" dirty="0"/>
          </a:p>
        </p:txBody>
      </p:sp>
      <p:sp>
        <p:nvSpPr>
          <p:cNvPr id="27" name="Shape 25"/>
          <p:cNvSpPr/>
          <p:nvPr/>
        </p:nvSpPr>
        <p:spPr>
          <a:xfrm>
            <a:off x="6309360" y="5020056"/>
            <a:ext cx="256032" cy="256032"/>
          </a:xfrm>
          <a:prstGeom prst="ellipse">
            <a:avLst/>
          </a:prstGeom>
          <a:solidFill>
            <a:srgbClr val="B9613F"/>
          </a:solidFill>
          <a:ln w="12700">
            <a:solidFill>
              <a:srgbClr val="B9613F"/>
            </a:solidFill>
            <a:prstDash val="solid"/>
          </a:ln>
        </p:spPr>
      </p:sp>
      <p:sp>
        <p:nvSpPr>
          <p:cNvPr id="28" name="Text 26"/>
          <p:cNvSpPr/>
          <p:nvPr/>
        </p:nvSpPr>
        <p:spPr>
          <a:xfrm>
            <a:off x="6675120" y="4837176"/>
            <a:ext cx="493776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IEC-reviewed pilot</a:t>
            </a:r>
            <a:endParaRPr lang="en-US" sz="2200" dirty="0"/>
          </a:p>
        </p:txBody>
      </p:sp>
      <p:sp>
        <p:nvSpPr>
          <p:cNvPr id="29" name="Text 27"/>
          <p:cNvSpPr/>
          <p:nvPr/>
        </p:nvSpPr>
        <p:spPr>
          <a:xfrm>
            <a:off x="6675120" y="5202936"/>
            <a:ext cx="4937760" cy="411480"/>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ethics review through partner centre</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63F30"/>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A9C9BB"/>
                </a:solidFill>
                <a:latin typeface="Calibri" pitchFamily="34" charset="0"/>
                <a:ea typeface="Calibri" pitchFamily="34" charset="-122"/>
                <a:cs typeface="Calibri" pitchFamily="34" charset="-120"/>
              </a:rPr>
              <a:t>CONCLUSION</a:t>
            </a:r>
            <a:endParaRPr lang="en-US" sz="2000" dirty="0"/>
          </a:p>
        </p:txBody>
      </p:sp>
      <p:sp>
        <p:nvSpPr>
          <p:cNvPr id="17" name="Text 15"/>
          <p:cNvSpPr/>
          <p:nvPr/>
        </p:nvSpPr>
        <p:spPr>
          <a:xfrm>
            <a:off x="548640" y="1080655"/>
            <a:ext cx="10515600" cy="640080"/>
          </a:xfrm>
          <a:prstGeom prst="rect">
            <a:avLst/>
          </a:prstGeom>
          <a:noFill/>
          <a:ln/>
        </p:spPr>
        <p:txBody>
          <a:bodyPr wrap="square" lIns="0" tIns="0" rIns="0" bIns="0" rtlCol="0" anchor="ctr"/>
          <a:lstStyle/>
          <a:p>
            <a:pPr marL="0" indent="0">
              <a:buNone/>
            </a:pPr>
            <a:r>
              <a:rPr lang="en-US" sz="3200" b="1" dirty="0">
                <a:solidFill>
                  <a:srgbClr val="F4F1E9"/>
                </a:solidFill>
                <a:latin typeface="Cambria" pitchFamily="34" charset="0"/>
                <a:ea typeface="Cambria" pitchFamily="34" charset="-122"/>
                <a:cs typeface="Cambria" pitchFamily="34" charset="-120"/>
              </a:rPr>
              <a:t>Co-design a validation study with us.</a:t>
            </a:r>
            <a:endParaRPr lang="en-US" sz="3200" dirty="0"/>
          </a:p>
        </p:txBody>
      </p:sp>
      <p:sp>
        <p:nvSpPr>
          <p:cNvPr id="18" name="Text 16"/>
          <p:cNvSpPr/>
          <p:nvPr/>
        </p:nvSpPr>
        <p:spPr>
          <a:xfrm>
            <a:off x="548640" y="2468892"/>
            <a:ext cx="10515600" cy="731520"/>
          </a:xfrm>
          <a:prstGeom prst="rect">
            <a:avLst/>
          </a:prstGeom>
          <a:noFill/>
          <a:ln/>
        </p:spPr>
        <p:txBody>
          <a:bodyPr wrap="square" lIns="0" tIns="0" rIns="0" bIns="0" rtlCol="0" anchor="ctr"/>
          <a:lstStyle/>
          <a:p>
            <a:pPr marL="0" indent="0">
              <a:buNone/>
            </a:pPr>
            <a:r>
              <a:rPr lang="en-US" sz="3200" dirty="0">
                <a:solidFill>
                  <a:srgbClr val="F4F1E9"/>
                </a:solidFill>
                <a:latin typeface="Calibri" pitchFamily="34" charset="0"/>
                <a:ea typeface="Calibri" pitchFamily="34" charset="-122"/>
                <a:cs typeface="Calibri" pitchFamily="34" charset="-120"/>
              </a:rPr>
              <a:t>Seeking clinical partners: inter-observer agreement, accuracy over time, and caregiver-burden </a:t>
            </a:r>
            <a:r>
              <a:rPr lang="en-US" sz="3200" dirty="0" smtClean="0">
                <a:solidFill>
                  <a:srgbClr val="F4F1E9"/>
                </a:solidFill>
                <a:latin typeface="Calibri" pitchFamily="34" charset="0"/>
                <a:ea typeface="Calibri" pitchFamily="34" charset="-122"/>
                <a:cs typeface="Calibri" pitchFamily="34" charset="-120"/>
              </a:rPr>
              <a:t>impact </a:t>
            </a:r>
            <a:r>
              <a:rPr lang="en-US" sz="3200" dirty="0">
                <a:solidFill>
                  <a:srgbClr val="F4F1E9"/>
                </a:solidFill>
                <a:latin typeface="Calibri" pitchFamily="34" charset="0"/>
                <a:ea typeface="Calibri" pitchFamily="34" charset="-122"/>
                <a:cs typeface="Calibri" pitchFamily="34" charset="-120"/>
              </a:rPr>
              <a:t>in Indian care settings.</a:t>
            </a:r>
            <a:endParaRPr lang="en-US" sz="3200" dirty="0"/>
          </a:p>
        </p:txBody>
      </p:sp>
      <p:sp>
        <p:nvSpPr>
          <p:cNvPr id="19" name="Text 17"/>
          <p:cNvSpPr/>
          <p:nvPr/>
        </p:nvSpPr>
        <p:spPr>
          <a:xfrm>
            <a:off x="548640" y="6263640"/>
            <a:ext cx="11064240" cy="365760"/>
          </a:xfrm>
          <a:prstGeom prst="rect">
            <a:avLst/>
          </a:prstGeom>
          <a:noFill/>
          <a:ln/>
        </p:spPr>
        <p:txBody>
          <a:bodyPr wrap="square" lIns="0" tIns="0" rIns="0" bIns="0" rtlCol="0" anchor="ctr"/>
          <a:lstStyle/>
          <a:p>
            <a:pPr marL="0" indent="0" algn="ctr">
              <a:buNone/>
            </a:pPr>
            <a:r>
              <a:rPr lang="en-US" sz="2200" b="1" i="1" dirty="0">
                <a:solidFill>
                  <a:srgbClr val="A9C9BB"/>
                </a:solidFill>
                <a:latin typeface="Calibri" pitchFamily="34" charset="0"/>
                <a:ea typeface="Calibri" pitchFamily="34" charset="-122"/>
                <a:cs typeface="Calibri" pitchFamily="34" charset="-120"/>
              </a:rPr>
              <a:t>shilpa.pakki1812@gmail.com   ·   hello@ethanai.in   ·   ethanai.in</a:t>
            </a:r>
            <a:endParaRPr lang="en-US" sz="2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ACKNOWLEDGEMENTS</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Thank you  ·  Key references</a:t>
            </a:r>
            <a:endParaRPr lang="en-US" sz="3600" dirty="0"/>
          </a:p>
        </p:txBody>
      </p:sp>
      <p:sp>
        <p:nvSpPr>
          <p:cNvPr id="4" name="Text 2"/>
          <p:cNvSpPr/>
          <p:nvPr/>
        </p:nvSpPr>
        <p:spPr>
          <a:xfrm>
            <a:off x="548640" y="1691640"/>
            <a:ext cx="530352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PARTNERS &amp; ADVISORS</a:t>
            </a:r>
            <a:endParaRPr lang="en-US" sz="2000" dirty="0"/>
          </a:p>
        </p:txBody>
      </p:sp>
      <p:sp>
        <p:nvSpPr>
          <p:cNvPr id="5" name="Shape 3"/>
          <p:cNvSpPr/>
          <p:nvPr/>
        </p:nvSpPr>
        <p:spPr>
          <a:xfrm>
            <a:off x="548640" y="2286000"/>
            <a:ext cx="256032" cy="256032"/>
          </a:xfrm>
          <a:prstGeom prst="ellipse">
            <a:avLst/>
          </a:prstGeom>
          <a:solidFill>
            <a:srgbClr val="2F7A5C"/>
          </a:solidFill>
          <a:ln w="12700">
            <a:solidFill>
              <a:srgbClr val="2F7A5C"/>
            </a:solidFill>
            <a:prstDash val="solid"/>
          </a:ln>
        </p:spPr>
      </p:sp>
      <p:sp>
        <p:nvSpPr>
          <p:cNvPr id="6" name="Text 4"/>
          <p:cNvSpPr/>
          <p:nvPr/>
        </p:nvSpPr>
        <p:spPr>
          <a:xfrm>
            <a:off x="914400" y="2148840"/>
            <a:ext cx="4937760" cy="32004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Dr. Sridevi Prasad</a:t>
            </a:r>
            <a:endParaRPr lang="en-US" sz="2200" dirty="0"/>
          </a:p>
        </p:txBody>
      </p:sp>
      <p:sp>
        <p:nvSpPr>
          <p:cNvPr id="7" name="Text 5"/>
          <p:cNvSpPr/>
          <p:nvPr/>
        </p:nvSpPr>
        <p:spPr>
          <a:xfrm>
            <a:off x="914400" y="2441448"/>
            <a:ext cx="4937760" cy="320040"/>
          </a:xfrm>
          <a:prstGeom prst="rect">
            <a:avLst/>
          </a:prstGeom>
          <a:noFill/>
          <a:ln/>
        </p:spPr>
        <p:txBody>
          <a:bodyPr wrap="square" lIns="0" tIns="0" rIns="0" bIns="0" rtlCol="0" anchor="ctr"/>
          <a:lstStyle/>
          <a:p>
            <a:pPr marL="0" indent="0">
              <a:buNone/>
            </a:pPr>
            <a:r>
              <a:rPr lang="en-US" sz="1600" i="1" dirty="0">
                <a:solidFill>
                  <a:srgbClr val="33433B"/>
                </a:solidFill>
                <a:latin typeface="Calibri" pitchFamily="34" charset="0"/>
                <a:ea typeface="Calibri" pitchFamily="34" charset="-122"/>
                <a:cs typeface="Calibri" pitchFamily="34" charset="-120"/>
              </a:rPr>
              <a:t>Clinical Advisor  ·  Shankar Foundation</a:t>
            </a:r>
            <a:endParaRPr lang="en-US" sz="1600" dirty="0"/>
          </a:p>
        </p:txBody>
      </p:sp>
      <p:sp>
        <p:nvSpPr>
          <p:cNvPr id="8" name="Shape 6"/>
          <p:cNvSpPr/>
          <p:nvPr/>
        </p:nvSpPr>
        <p:spPr>
          <a:xfrm>
            <a:off x="548640" y="2926080"/>
            <a:ext cx="256032" cy="256032"/>
          </a:xfrm>
          <a:prstGeom prst="ellipse">
            <a:avLst/>
          </a:prstGeom>
          <a:solidFill>
            <a:srgbClr val="2F7A5C"/>
          </a:solidFill>
          <a:ln w="12700">
            <a:solidFill>
              <a:srgbClr val="2F7A5C"/>
            </a:solidFill>
            <a:prstDash val="solid"/>
          </a:ln>
        </p:spPr>
      </p:sp>
      <p:sp>
        <p:nvSpPr>
          <p:cNvPr id="9" name="Text 7"/>
          <p:cNvSpPr/>
          <p:nvPr/>
        </p:nvSpPr>
        <p:spPr>
          <a:xfrm>
            <a:off x="914400" y="2788920"/>
            <a:ext cx="4937760" cy="32004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Shwetha</a:t>
            </a:r>
            <a:endParaRPr lang="en-US" sz="2200" dirty="0"/>
          </a:p>
        </p:txBody>
      </p:sp>
      <p:sp>
        <p:nvSpPr>
          <p:cNvPr id="10" name="Text 8"/>
          <p:cNvSpPr/>
          <p:nvPr/>
        </p:nvSpPr>
        <p:spPr>
          <a:xfrm>
            <a:off x="914400" y="3081528"/>
            <a:ext cx="4937760" cy="320040"/>
          </a:xfrm>
          <a:prstGeom prst="rect">
            <a:avLst/>
          </a:prstGeom>
          <a:noFill/>
          <a:ln/>
        </p:spPr>
        <p:txBody>
          <a:bodyPr wrap="square" lIns="0" tIns="0" rIns="0" bIns="0" rtlCol="0" anchor="ctr"/>
          <a:lstStyle/>
          <a:p>
            <a:pPr marL="0" indent="0">
              <a:buNone/>
            </a:pPr>
            <a:r>
              <a:rPr lang="en-US" sz="1600" i="1" dirty="0">
                <a:solidFill>
                  <a:srgbClr val="33433B"/>
                </a:solidFill>
                <a:latin typeface="Calibri" pitchFamily="34" charset="0"/>
                <a:ea typeface="Calibri" pitchFamily="34" charset="-122"/>
                <a:cs typeface="Calibri" pitchFamily="34" charset="-120"/>
              </a:rPr>
              <a:t>Therapy Workflows  ·  7 Milestones </a:t>
            </a:r>
            <a:r>
              <a:rPr lang="en-US" sz="1600" i="1" dirty="0" smtClean="0">
                <a:solidFill>
                  <a:srgbClr val="33433B"/>
                </a:solidFill>
                <a:latin typeface="Calibri" pitchFamily="34" charset="0"/>
                <a:ea typeface="Calibri" pitchFamily="34" charset="-122"/>
                <a:cs typeface="Calibri" pitchFamily="34" charset="-120"/>
              </a:rPr>
              <a:t>Development </a:t>
            </a:r>
            <a:r>
              <a:rPr lang="en-US" sz="1600" i="1" dirty="0">
                <a:solidFill>
                  <a:srgbClr val="33433B"/>
                </a:solidFill>
                <a:latin typeface="Calibri" pitchFamily="34" charset="0"/>
                <a:ea typeface="Calibri" pitchFamily="34" charset="-122"/>
                <a:cs typeface="Calibri" pitchFamily="34" charset="-120"/>
              </a:rPr>
              <a:t>Centre</a:t>
            </a:r>
            <a:endParaRPr lang="en-US" sz="1600" dirty="0"/>
          </a:p>
        </p:txBody>
      </p:sp>
      <p:sp>
        <p:nvSpPr>
          <p:cNvPr id="11" name="Shape 9"/>
          <p:cNvSpPr/>
          <p:nvPr/>
        </p:nvSpPr>
        <p:spPr>
          <a:xfrm>
            <a:off x="548640" y="3566160"/>
            <a:ext cx="256032" cy="256032"/>
          </a:xfrm>
          <a:prstGeom prst="ellipse">
            <a:avLst/>
          </a:prstGeom>
          <a:solidFill>
            <a:srgbClr val="2F7A5C"/>
          </a:solidFill>
          <a:ln w="12700">
            <a:solidFill>
              <a:srgbClr val="2F7A5C"/>
            </a:solidFill>
            <a:prstDash val="solid"/>
          </a:ln>
        </p:spPr>
      </p:sp>
      <p:sp>
        <p:nvSpPr>
          <p:cNvPr id="12" name="Text 10"/>
          <p:cNvSpPr/>
          <p:nvPr/>
        </p:nvSpPr>
        <p:spPr>
          <a:xfrm>
            <a:off x="914400" y="3429000"/>
            <a:ext cx="4937760" cy="32004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Arnaz Sapna Ashraf</a:t>
            </a:r>
            <a:endParaRPr lang="en-US" sz="2200" dirty="0"/>
          </a:p>
        </p:txBody>
      </p:sp>
      <p:sp>
        <p:nvSpPr>
          <p:cNvPr id="13" name="Text 11"/>
          <p:cNvSpPr/>
          <p:nvPr/>
        </p:nvSpPr>
        <p:spPr>
          <a:xfrm>
            <a:off x="914400" y="3721608"/>
            <a:ext cx="4937760" cy="320040"/>
          </a:xfrm>
          <a:prstGeom prst="rect">
            <a:avLst/>
          </a:prstGeom>
          <a:noFill/>
          <a:ln/>
        </p:spPr>
        <p:txBody>
          <a:bodyPr wrap="square" lIns="0" tIns="0" rIns="0" bIns="0" rtlCol="0" anchor="ctr"/>
          <a:lstStyle/>
          <a:p>
            <a:pPr marL="0" indent="0">
              <a:buNone/>
            </a:pPr>
            <a:r>
              <a:rPr lang="en-US" sz="1600" i="1" dirty="0">
                <a:solidFill>
                  <a:srgbClr val="33433B"/>
                </a:solidFill>
                <a:latin typeface="Calibri" pitchFamily="34" charset="0"/>
                <a:ea typeface="Calibri" pitchFamily="34" charset="-122"/>
                <a:cs typeface="Calibri" pitchFamily="34" charset="-120"/>
              </a:rPr>
              <a:t>Deployment &amp; Ethics  ·  1 Million Women Leaders Club</a:t>
            </a:r>
            <a:endParaRPr lang="en-US" sz="1600" dirty="0"/>
          </a:p>
        </p:txBody>
      </p:sp>
      <p:sp>
        <p:nvSpPr>
          <p:cNvPr id="14" name="Shape 12"/>
          <p:cNvSpPr/>
          <p:nvPr/>
        </p:nvSpPr>
        <p:spPr>
          <a:xfrm>
            <a:off x="548640" y="4206240"/>
            <a:ext cx="256032" cy="256032"/>
          </a:xfrm>
          <a:prstGeom prst="ellipse">
            <a:avLst/>
          </a:prstGeom>
          <a:solidFill>
            <a:srgbClr val="2F7A5C"/>
          </a:solidFill>
          <a:ln w="12700">
            <a:solidFill>
              <a:srgbClr val="2F7A5C"/>
            </a:solidFill>
            <a:prstDash val="solid"/>
          </a:ln>
        </p:spPr>
      </p:sp>
      <p:sp>
        <p:nvSpPr>
          <p:cNvPr id="15" name="Text 13"/>
          <p:cNvSpPr/>
          <p:nvPr/>
        </p:nvSpPr>
        <p:spPr>
          <a:xfrm>
            <a:off x="914400" y="4069080"/>
            <a:ext cx="4937760" cy="32004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Revidd</a:t>
            </a:r>
            <a:endParaRPr lang="en-US" sz="2200" dirty="0"/>
          </a:p>
        </p:txBody>
      </p:sp>
      <p:sp>
        <p:nvSpPr>
          <p:cNvPr id="16" name="Text 14"/>
          <p:cNvSpPr/>
          <p:nvPr/>
        </p:nvSpPr>
        <p:spPr>
          <a:xfrm>
            <a:off x="914400" y="4361688"/>
            <a:ext cx="4937760" cy="320040"/>
          </a:xfrm>
          <a:prstGeom prst="rect">
            <a:avLst/>
          </a:prstGeom>
          <a:noFill/>
          <a:ln/>
        </p:spPr>
        <p:txBody>
          <a:bodyPr wrap="square" lIns="0" tIns="0" rIns="0" bIns="0" rtlCol="0" anchor="ctr"/>
          <a:lstStyle/>
          <a:p>
            <a:pPr marL="0" indent="0">
              <a:buNone/>
            </a:pPr>
            <a:r>
              <a:rPr lang="en-US" sz="1600" i="1" dirty="0">
                <a:solidFill>
                  <a:srgbClr val="33433B"/>
                </a:solidFill>
                <a:latin typeface="Calibri" pitchFamily="34" charset="0"/>
                <a:ea typeface="Calibri" pitchFamily="34" charset="-122"/>
                <a:cs typeface="Calibri" pitchFamily="34" charset="-120"/>
              </a:rPr>
              <a:t>AI / ML Partner</a:t>
            </a:r>
            <a:endParaRPr lang="en-US" sz="1600" dirty="0"/>
          </a:p>
        </p:txBody>
      </p:sp>
      <p:sp>
        <p:nvSpPr>
          <p:cNvPr id="17" name="Text 15"/>
          <p:cNvSpPr/>
          <p:nvPr/>
        </p:nvSpPr>
        <p:spPr>
          <a:xfrm>
            <a:off x="548640" y="5029200"/>
            <a:ext cx="5394960" cy="1188720"/>
          </a:xfrm>
          <a:prstGeom prst="rect">
            <a:avLst/>
          </a:prstGeom>
          <a:noFill/>
          <a:ln/>
        </p:spPr>
        <p:txBody>
          <a:bodyPr wrap="square" lIns="0" tIns="0" rIns="0" bIns="0" rtlCol="0" anchor="ctr"/>
          <a:lstStyle/>
          <a:p>
            <a:pPr marL="0" indent="0">
              <a:buNone/>
            </a:pPr>
            <a:r>
              <a:rPr lang="en-US" sz="2000" i="1" dirty="0">
                <a:solidFill>
                  <a:srgbClr val="1F5C45"/>
                </a:solidFill>
                <a:latin typeface="Calibri" pitchFamily="34" charset="0"/>
                <a:ea typeface="Calibri" pitchFamily="34" charset="-122"/>
                <a:cs typeface="Calibri" pitchFamily="34" charset="-120"/>
              </a:rPr>
              <a:t>With gratitude to the Autism Synergies Organising Committee, the families and caregivers in our pilot, and the open-source teams behind MediaPipe, YAMNet and SigLIP.</a:t>
            </a:r>
            <a:endParaRPr lang="en-US" sz="2000" dirty="0"/>
          </a:p>
        </p:txBody>
      </p:sp>
      <p:sp>
        <p:nvSpPr>
          <p:cNvPr id="18" name="Text 16"/>
          <p:cNvSpPr/>
          <p:nvPr/>
        </p:nvSpPr>
        <p:spPr>
          <a:xfrm>
            <a:off x="6309360" y="1691640"/>
            <a:ext cx="530352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KEY REFERENCES</a:t>
            </a:r>
            <a:endParaRPr lang="en-US" sz="2000" dirty="0"/>
          </a:p>
        </p:txBody>
      </p:sp>
      <p:sp>
        <p:nvSpPr>
          <p:cNvPr id="19" name="Text 17"/>
          <p:cNvSpPr/>
          <p:nvPr/>
        </p:nvSpPr>
        <p:spPr>
          <a:xfrm>
            <a:off x="6309360" y="2148840"/>
            <a:ext cx="5394960" cy="4114800"/>
          </a:xfrm>
          <a:prstGeom prst="rect">
            <a:avLst/>
          </a:prstGeom>
          <a:noFill/>
          <a:ln/>
        </p:spPr>
        <p:txBody>
          <a:bodyPr wrap="square" lIns="0" tIns="0" rIns="0" bIns="0" rtlCol="0" anchor="ctr"/>
          <a:lstStyle/>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1.  Arora et al. — PLoS Med 2018 (India prevalence)</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2.  Steenfeldt-Kristensen — JADD 2020 (SIB)</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3.  Washington &amp; Wall — Ann Rev BDS 2023 (CV/ML)</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4.  Rakotomanana &amp; Rouhafzay — Bioeng. 2025 (AI)</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5.  Wei et al. — Heliyon 2023 (video SMM)</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6.  Goodwin et al. — JADD 2011 (wearable)</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7.  Dow et al. — JADD 2020 (obs vs recall)</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8.  Stone et al. — BMJ 2002 (diary compliance)</a:t>
            </a:r>
            <a:endParaRPr lang="en-US" sz="2000" dirty="0"/>
          </a:p>
          <a:p>
            <a:pPr marL="0" indent="0">
              <a:spcAft>
                <a:spcPts val="600"/>
              </a:spcAft>
              <a:buNone/>
            </a:pPr>
            <a:r>
              <a:rPr lang="en-US" sz="2000" dirty="0">
                <a:solidFill>
                  <a:srgbClr val="33433B"/>
                </a:solidFill>
                <a:latin typeface="Calibri" pitchFamily="34" charset="0"/>
                <a:ea typeface="Calibri" pitchFamily="34" charset="-122"/>
                <a:cs typeface="Calibri" pitchFamily="34" charset="-120"/>
              </a:rPr>
              <a:t>9.  DSM-5-TR (APA 2022)  ·  ICD-11 (WHO)</a:t>
            </a: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THE GAP WE SET OUT TO CLOSE</a:t>
            </a:r>
            <a:endParaRPr lang="en-US" sz="2000" dirty="0"/>
          </a:p>
        </p:txBody>
      </p:sp>
      <p:sp>
        <p:nvSpPr>
          <p:cNvPr id="4" name="Shape 2"/>
          <p:cNvSpPr/>
          <p:nvPr/>
        </p:nvSpPr>
        <p:spPr>
          <a:xfrm>
            <a:off x="458990" y="1335725"/>
            <a:ext cx="11064240" cy="3383280"/>
          </a:xfrm>
          <a:prstGeom prst="roundRect">
            <a:avLst>
              <a:gd name="adj" fmla="val 4054"/>
            </a:avLst>
          </a:prstGeom>
          <a:solidFill>
            <a:srgbClr val="FCFAF4"/>
          </a:solidFill>
          <a:ln w="12700">
            <a:solidFill>
              <a:srgbClr val="E0DAC9"/>
            </a:solidFill>
            <a:prstDash val="solid"/>
          </a:ln>
        </p:spPr>
      </p:sp>
      <p:sp>
        <p:nvSpPr>
          <p:cNvPr id="5" name="Text 3"/>
          <p:cNvSpPr/>
          <p:nvPr/>
        </p:nvSpPr>
        <p:spPr>
          <a:xfrm>
            <a:off x="733310" y="1198565"/>
            <a:ext cx="914400" cy="1371600"/>
          </a:xfrm>
          <a:prstGeom prst="rect">
            <a:avLst/>
          </a:prstGeom>
          <a:noFill/>
          <a:ln/>
        </p:spPr>
        <p:txBody>
          <a:bodyPr wrap="square" lIns="0" tIns="0" rIns="0" bIns="0" rtlCol="0" anchor="ctr"/>
          <a:lstStyle/>
          <a:p>
            <a:pPr marL="0" indent="0">
              <a:buNone/>
            </a:pPr>
            <a:r>
              <a:rPr lang="en-US" sz="9600" b="1" dirty="0">
                <a:solidFill>
                  <a:srgbClr val="1F5C45"/>
                </a:solidFill>
                <a:latin typeface="Cambria" pitchFamily="34" charset="0"/>
                <a:ea typeface="Cambria" pitchFamily="34" charset="-122"/>
                <a:cs typeface="Cambria" pitchFamily="34" charset="-120"/>
              </a:rPr>
              <a:t>“</a:t>
            </a:r>
            <a:endParaRPr lang="en-US" sz="9600" dirty="0"/>
          </a:p>
        </p:txBody>
      </p:sp>
      <p:sp>
        <p:nvSpPr>
          <p:cNvPr id="6" name="Text 4"/>
          <p:cNvSpPr/>
          <p:nvPr/>
        </p:nvSpPr>
        <p:spPr>
          <a:xfrm>
            <a:off x="1373390" y="1884365"/>
            <a:ext cx="9692640" cy="1828800"/>
          </a:xfrm>
          <a:prstGeom prst="rect">
            <a:avLst/>
          </a:prstGeom>
          <a:noFill/>
          <a:ln/>
        </p:spPr>
        <p:txBody>
          <a:bodyPr wrap="square" lIns="0" tIns="0" rIns="0" bIns="0" rtlCol="0" anchor="ctr"/>
          <a:lstStyle/>
          <a:p>
            <a:r>
              <a:rPr lang="en-US" sz="3000" i="1" dirty="0" smtClean="0">
                <a:solidFill>
                  <a:srgbClr val="16231E"/>
                </a:solidFill>
                <a:latin typeface="Cambria" pitchFamily="34" charset="0"/>
                <a:ea typeface="Cambria" pitchFamily="34" charset="-122"/>
                <a:cs typeface="Cambria" pitchFamily="34" charset="-120"/>
              </a:rPr>
              <a:t/>
            </a:r>
            <a:br>
              <a:rPr lang="en-US" sz="3000" i="1" dirty="0" smtClean="0">
                <a:solidFill>
                  <a:srgbClr val="16231E"/>
                </a:solidFill>
                <a:latin typeface="Cambria" pitchFamily="34" charset="0"/>
                <a:ea typeface="Cambria" pitchFamily="34" charset="-122"/>
                <a:cs typeface="Cambria" pitchFamily="34" charset="-120"/>
              </a:rPr>
            </a:br>
            <a:r>
              <a:rPr lang="en-US" sz="3000" i="1" dirty="0" smtClean="0">
                <a:solidFill>
                  <a:srgbClr val="16231E"/>
                </a:solidFill>
                <a:latin typeface="Cambria" pitchFamily="34" charset="0"/>
                <a:ea typeface="Cambria" pitchFamily="34" charset="-122"/>
                <a:cs typeface="Cambria" pitchFamily="34" charset="-120"/>
              </a:rPr>
              <a:t>"Every </a:t>
            </a:r>
            <a:r>
              <a:rPr lang="en-US" sz="3000" i="1" dirty="0" err="1" smtClean="0">
                <a:solidFill>
                  <a:srgbClr val="16231E"/>
                </a:solidFill>
                <a:latin typeface="Cambria" pitchFamily="34" charset="0"/>
                <a:ea typeface="Cambria" pitchFamily="34" charset="-122"/>
                <a:cs typeface="Cambria" pitchFamily="34" charset="-120"/>
              </a:rPr>
              <a:t>behaviour</a:t>
            </a:r>
            <a:r>
              <a:rPr lang="en-US" sz="3000" i="1" dirty="0" smtClean="0">
                <a:solidFill>
                  <a:srgbClr val="16231E"/>
                </a:solidFill>
                <a:latin typeface="Cambria" pitchFamily="34" charset="0"/>
                <a:ea typeface="Cambria" pitchFamily="34" charset="-122"/>
                <a:cs typeface="Cambria" pitchFamily="34" charset="-120"/>
              </a:rPr>
              <a:t> has a story, and every story deserves to be heard.“</a:t>
            </a:r>
            <a:r>
              <a:rPr lang="en-US" sz="3200" dirty="0" smtClean="0"/>
              <a:t/>
            </a:r>
            <a:br>
              <a:rPr lang="en-US" sz="3200" dirty="0" smtClean="0"/>
            </a:br>
            <a:r>
              <a:rPr lang="en-US" sz="3200" dirty="0" smtClean="0"/>
              <a:t/>
            </a:r>
            <a:br>
              <a:rPr lang="en-US" sz="3200" dirty="0" smtClean="0"/>
            </a:br>
            <a:r>
              <a:rPr lang="en-US" sz="3000" i="1" dirty="0" smtClean="0">
                <a:solidFill>
                  <a:srgbClr val="16231E"/>
                </a:solidFill>
                <a:latin typeface="Cambria" pitchFamily="34" charset="0"/>
                <a:ea typeface="Cambria" pitchFamily="34" charset="-122"/>
                <a:cs typeface="Cambria" pitchFamily="34" charset="-120"/>
              </a:rPr>
              <a:t>Most </a:t>
            </a:r>
            <a:r>
              <a:rPr lang="en-US" sz="3000" i="1" dirty="0">
                <a:solidFill>
                  <a:srgbClr val="16231E"/>
                </a:solidFill>
                <a:latin typeface="Cambria" pitchFamily="34" charset="0"/>
                <a:ea typeface="Cambria" pitchFamily="34" charset="-122"/>
                <a:cs typeface="Cambria" pitchFamily="34" charset="-120"/>
              </a:rPr>
              <a:t>autism technology stops at diagnosis or therapy. Daily life after </a:t>
            </a:r>
            <a:r>
              <a:rPr lang="en-US" sz="3000" i="1" dirty="0" smtClean="0">
                <a:solidFill>
                  <a:srgbClr val="16231E"/>
                </a:solidFill>
                <a:latin typeface="Cambria" pitchFamily="34" charset="0"/>
                <a:ea typeface="Cambria" pitchFamily="34" charset="-122"/>
                <a:cs typeface="Cambria" pitchFamily="34" charset="-120"/>
              </a:rPr>
              <a:t>diagnosis, </a:t>
            </a:r>
            <a:r>
              <a:rPr lang="en-US" sz="3000" i="1" dirty="0">
                <a:solidFill>
                  <a:srgbClr val="16231E"/>
                </a:solidFill>
                <a:latin typeface="Cambria" pitchFamily="34" charset="0"/>
                <a:ea typeface="Cambria" pitchFamily="34" charset="-122"/>
                <a:cs typeface="Cambria" pitchFamily="34" charset="-120"/>
              </a:rPr>
              <a:t>home, school, the hours in </a:t>
            </a:r>
            <a:r>
              <a:rPr lang="en-US" sz="3000" i="1" dirty="0" smtClean="0">
                <a:solidFill>
                  <a:srgbClr val="16231E"/>
                </a:solidFill>
                <a:latin typeface="Cambria" pitchFamily="34" charset="0"/>
                <a:ea typeface="Cambria" pitchFamily="34" charset="-122"/>
                <a:cs typeface="Cambria" pitchFamily="34" charset="-120"/>
              </a:rPr>
              <a:t>between </a:t>
            </a:r>
            <a:r>
              <a:rPr lang="en-US" sz="3000" i="1" dirty="0">
                <a:solidFill>
                  <a:srgbClr val="16231E"/>
                </a:solidFill>
                <a:latin typeface="Cambria" pitchFamily="34" charset="0"/>
                <a:ea typeface="Cambria" pitchFamily="34" charset="-122"/>
                <a:cs typeface="Cambria" pitchFamily="34" charset="-120"/>
              </a:rPr>
              <a:t>is where support is thinnest and the </a:t>
            </a:r>
            <a:r>
              <a:rPr lang="en-US" sz="3000" i="1" dirty="0" smtClean="0">
                <a:solidFill>
                  <a:srgbClr val="16231E"/>
                </a:solidFill>
                <a:latin typeface="Cambria" pitchFamily="34" charset="0"/>
                <a:ea typeface="Cambria" pitchFamily="34" charset="-122"/>
                <a:cs typeface="Cambria" pitchFamily="34" charset="-120"/>
              </a:rPr>
              <a:t>highest stakes </a:t>
            </a:r>
            <a:r>
              <a:rPr lang="en-US" sz="3000" i="1" dirty="0">
                <a:solidFill>
                  <a:srgbClr val="16231E"/>
                </a:solidFill>
                <a:latin typeface="Cambria" pitchFamily="34" charset="0"/>
                <a:ea typeface="Cambria" pitchFamily="34" charset="-122"/>
                <a:cs typeface="Cambria" pitchFamily="34" charset="-120"/>
              </a:rPr>
              <a:t>events go </a:t>
            </a:r>
            <a:r>
              <a:rPr lang="en-US" sz="3000" i="1" dirty="0" err="1">
                <a:solidFill>
                  <a:srgbClr val="16231E"/>
                </a:solidFill>
                <a:latin typeface="Cambria" pitchFamily="34" charset="0"/>
                <a:ea typeface="Cambria" pitchFamily="34" charset="-122"/>
                <a:cs typeface="Cambria" pitchFamily="34" charset="-120"/>
              </a:rPr>
              <a:t>unwitnessed</a:t>
            </a:r>
            <a:r>
              <a:rPr lang="en-US" sz="3000" i="1" dirty="0" smtClean="0">
                <a:solidFill>
                  <a:srgbClr val="16231E"/>
                </a:solidFill>
                <a:latin typeface="Cambria" pitchFamily="34" charset="0"/>
                <a:ea typeface="Cambria" pitchFamily="34" charset="-122"/>
                <a:cs typeface="Cambria" pitchFamily="34" charset="-120"/>
              </a:rPr>
              <a:t>.</a:t>
            </a:r>
            <a:endParaRPr lang="en-US" sz="3000" dirty="0"/>
          </a:p>
        </p:txBody>
      </p:sp>
      <p:sp>
        <p:nvSpPr>
          <p:cNvPr id="7" name="Text 5"/>
          <p:cNvSpPr/>
          <p:nvPr/>
        </p:nvSpPr>
        <p:spPr>
          <a:xfrm>
            <a:off x="1373390" y="3941765"/>
            <a:ext cx="9692640" cy="365760"/>
          </a:xfrm>
          <a:prstGeom prst="rect">
            <a:avLst/>
          </a:prstGeom>
          <a:noFill/>
          <a:ln/>
        </p:spPr>
        <p:txBody>
          <a:bodyPr wrap="square" lIns="0" tIns="0" rIns="0" bIns="0" rtlCol="0" anchor="ctr"/>
          <a:lstStyle/>
          <a:p>
            <a:pPr marL="0" indent="0">
              <a:buNone/>
            </a:pPr>
            <a:endParaRPr lang="en-US" sz="2000" dirty="0"/>
          </a:p>
        </p:txBody>
      </p:sp>
      <p:sp>
        <p:nvSpPr>
          <p:cNvPr id="8" name="Text 6"/>
          <p:cNvSpPr/>
          <p:nvPr/>
        </p:nvSpPr>
        <p:spPr>
          <a:xfrm>
            <a:off x="1030778" y="5039940"/>
            <a:ext cx="9626138" cy="548640"/>
          </a:xfrm>
          <a:prstGeom prst="rect">
            <a:avLst/>
          </a:prstGeom>
          <a:noFill/>
          <a:ln/>
        </p:spPr>
        <p:txBody>
          <a:bodyPr wrap="square" lIns="0" tIns="0" rIns="0" bIns="0" rtlCol="0" anchor="ctr"/>
          <a:lstStyle/>
          <a:p>
            <a:pPr algn="ctr"/>
            <a:r>
              <a:rPr lang="en-US" sz="2400" i="1" dirty="0" smtClean="0">
                <a:solidFill>
                  <a:srgbClr val="1F5C45"/>
                </a:solidFill>
                <a:latin typeface="Calibri" pitchFamily="34" charset="0"/>
                <a:ea typeface="Calibri" pitchFamily="34" charset="-122"/>
                <a:cs typeface="Calibri" pitchFamily="34" charset="-120"/>
              </a:rPr>
              <a:t>Vision AI </a:t>
            </a:r>
            <a:r>
              <a:rPr lang="en-US" sz="2400" i="1" dirty="0" smtClean="0">
                <a:solidFill>
                  <a:srgbClr val="1F5C45"/>
                </a:solidFill>
                <a:latin typeface="Calibri" pitchFamily="34" charset="0"/>
                <a:ea typeface="Calibri" pitchFamily="34" charset="-122"/>
                <a:cs typeface="Calibri" pitchFamily="34" charset="-120"/>
              </a:rPr>
              <a:t>has finally become accurate and affordable enough to </a:t>
            </a:r>
            <a:r>
              <a:rPr lang="en-US" sz="2400" i="1" dirty="0" smtClean="0">
                <a:solidFill>
                  <a:srgbClr val="1F5C45"/>
                </a:solidFill>
                <a:latin typeface="Calibri" pitchFamily="34" charset="0"/>
                <a:ea typeface="Calibri" pitchFamily="34" charset="-122"/>
                <a:cs typeface="Calibri" pitchFamily="34" charset="-120"/>
              </a:rPr>
              <a:t>help. </a:t>
            </a:r>
            <a:endParaRPr lang="en-US" sz="2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BACKGROUND</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The clinical reality behind continuous observation</a:t>
            </a:r>
            <a:endParaRPr lang="en-US" sz="3600" dirty="0"/>
          </a:p>
        </p:txBody>
      </p:sp>
      <p:sp>
        <p:nvSpPr>
          <p:cNvPr id="4" name="Shape 2"/>
          <p:cNvSpPr/>
          <p:nvPr/>
        </p:nvSpPr>
        <p:spPr>
          <a:xfrm>
            <a:off x="548640" y="1737360"/>
            <a:ext cx="3566160" cy="3291840"/>
          </a:xfrm>
          <a:prstGeom prst="roundRect">
            <a:avLst>
              <a:gd name="adj" fmla="val 4167"/>
            </a:avLst>
          </a:prstGeom>
          <a:solidFill>
            <a:srgbClr val="FCFAF4"/>
          </a:solidFill>
          <a:ln w="12700">
            <a:solidFill>
              <a:srgbClr val="E0DAC9"/>
            </a:solidFill>
            <a:prstDash val="solid"/>
          </a:ln>
        </p:spPr>
      </p:sp>
      <p:sp>
        <p:nvSpPr>
          <p:cNvPr id="5" name="Text 3"/>
          <p:cNvSpPr/>
          <p:nvPr/>
        </p:nvSpPr>
        <p:spPr>
          <a:xfrm>
            <a:off x="731520" y="1920240"/>
            <a:ext cx="3200400" cy="1280160"/>
          </a:xfrm>
          <a:prstGeom prst="rect">
            <a:avLst/>
          </a:prstGeom>
          <a:noFill/>
          <a:ln/>
        </p:spPr>
        <p:txBody>
          <a:bodyPr wrap="square" lIns="0" tIns="0" rIns="0" bIns="0" rtlCol="0" anchor="ctr"/>
          <a:lstStyle/>
          <a:p>
            <a:pPr marL="0" indent="0" algn="ctr">
              <a:buNone/>
            </a:pPr>
            <a:r>
              <a:rPr lang="en-US" sz="6000" b="1" dirty="0">
                <a:solidFill>
                  <a:srgbClr val="1F5C45"/>
                </a:solidFill>
                <a:latin typeface="Cambria" pitchFamily="34" charset="0"/>
                <a:ea typeface="Cambria" pitchFamily="34" charset="-122"/>
                <a:cs typeface="Cambria" pitchFamily="34" charset="-120"/>
              </a:rPr>
              <a:t>1 in 100</a:t>
            </a:r>
            <a:endParaRPr lang="en-US" sz="6000" dirty="0"/>
          </a:p>
        </p:txBody>
      </p:sp>
      <p:sp>
        <p:nvSpPr>
          <p:cNvPr id="6" name="Text 4"/>
          <p:cNvSpPr/>
          <p:nvPr/>
        </p:nvSpPr>
        <p:spPr>
          <a:xfrm>
            <a:off x="731520" y="3291840"/>
            <a:ext cx="3200400" cy="1097280"/>
          </a:xfrm>
          <a:prstGeom prst="rect">
            <a:avLst/>
          </a:prstGeom>
          <a:noFill/>
          <a:ln/>
        </p:spPr>
        <p:txBody>
          <a:bodyPr wrap="square" lIns="0" tIns="0" rIns="0" bIns="0" rtlCol="0" anchor="t"/>
          <a:lstStyle/>
          <a:p>
            <a:pPr marL="0" indent="0" algn="ctr">
              <a:buNone/>
            </a:pPr>
            <a:r>
              <a:rPr lang="en-US" sz="2200" dirty="0">
                <a:solidFill>
                  <a:srgbClr val="16231E"/>
                </a:solidFill>
                <a:latin typeface="Calibri" pitchFamily="34" charset="0"/>
                <a:ea typeface="Calibri" pitchFamily="34" charset="-122"/>
                <a:cs typeface="Calibri" pitchFamily="34" charset="-120"/>
              </a:rPr>
              <a:t>children in India</a:t>
            </a:r>
            <a:endParaRPr lang="en-US" sz="2200" dirty="0"/>
          </a:p>
          <a:p>
            <a:pPr marL="0" indent="0" algn="ctr">
              <a:buNone/>
            </a:pPr>
            <a:r>
              <a:rPr lang="en-US" sz="2200" dirty="0">
                <a:solidFill>
                  <a:srgbClr val="16231E"/>
                </a:solidFill>
                <a:latin typeface="Calibri" pitchFamily="34" charset="0"/>
                <a:ea typeface="Calibri" pitchFamily="34" charset="-122"/>
                <a:cs typeface="Calibri" pitchFamily="34" charset="-120"/>
              </a:rPr>
              <a:t>are on the autism</a:t>
            </a:r>
            <a:endParaRPr lang="en-US" sz="2200" dirty="0"/>
          </a:p>
          <a:p>
            <a:pPr marL="0" indent="0" algn="ctr">
              <a:buNone/>
            </a:pPr>
            <a:r>
              <a:rPr lang="en-US" sz="2200" dirty="0">
                <a:solidFill>
                  <a:srgbClr val="16231E"/>
                </a:solidFill>
                <a:latin typeface="Calibri" pitchFamily="34" charset="0"/>
                <a:ea typeface="Calibri" pitchFamily="34" charset="-122"/>
                <a:cs typeface="Calibri" pitchFamily="34" charset="-120"/>
              </a:rPr>
              <a:t>spectrum</a:t>
            </a:r>
            <a:endParaRPr lang="en-US" sz="2200" dirty="0"/>
          </a:p>
        </p:txBody>
      </p:sp>
      <p:sp>
        <p:nvSpPr>
          <p:cNvPr id="7" name="Text 5"/>
          <p:cNvSpPr/>
          <p:nvPr/>
        </p:nvSpPr>
        <p:spPr>
          <a:xfrm>
            <a:off x="731520" y="4434840"/>
            <a:ext cx="3200400" cy="502920"/>
          </a:xfrm>
          <a:prstGeom prst="rect">
            <a:avLst/>
          </a:prstGeom>
          <a:noFill/>
          <a:ln/>
        </p:spPr>
        <p:txBody>
          <a:bodyPr wrap="square" lIns="0" tIns="0" rIns="0" bIns="0" rtlCol="0" anchor="t"/>
          <a:lstStyle/>
          <a:p>
            <a:pPr marL="0" indent="0" algn="ctr">
              <a:buNone/>
            </a:pPr>
            <a:r>
              <a:rPr lang="en-US" sz="2000" i="1" dirty="0">
                <a:solidFill>
                  <a:srgbClr val="2F7A5C"/>
                </a:solidFill>
                <a:latin typeface="Calibri" pitchFamily="34" charset="0"/>
                <a:ea typeface="Calibri" pitchFamily="34" charset="-122"/>
                <a:cs typeface="Calibri" pitchFamily="34" charset="-120"/>
              </a:rPr>
              <a:t>INCLEN, PLoS Med 2018</a:t>
            </a:r>
            <a:endParaRPr lang="en-US" sz="2000" dirty="0"/>
          </a:p>
        </p:txBody>
      </p:sp>
      <p:sp>
        <p:nvSpPr>
          <p:cNvPr id="8" name="Shape 6"/>
          <p:cNvSpPr/>
          <p:nvPr/>
        </p:nvSpPr>
        <p:spPr>
          <a:xfrm>
            <a:off x="4297680" y="1737359"/>
            <a:ext cx="3566160" cy="3935515"/>
          </a:xfrm>
          <a:prstGeom prst="roundRect">
            <a:avLst>
              <a:gd name="adj" fmla="val 4167"/>
            </a:avLst>
          </a:prstGeom>
          <a:solidFill>
            <a:srgbClr val="FCFAF4"/>
          </a:solidFill>
          <a:ln w="12700">
            <a:solidFill>
              <a:srgbClr val="E0DAC9"/>
            </a:solidFill>
            <a:prstDash val="solid"/>
          </a:ln>
        </p:spPr>
      </p:sp>
      <p:sp>
        <p:nvSpPr>
          <p:cNvPr id="9" name="Text 7"/>
          <p:cNvSpPr/>
          <p:nvPr/>
        </p:nvSpPr>
        <p:spPr>
          <a:xfrm>
            <a:off x="4480560" y="1920240"/>
            <a:ext cx="3200400" cy="1280160"/>
          </a:xfrm>
          <a:prstGeom prst="rect">
            <a:avLst/>
          </a:prstGeom>
          <a:noFill/>
          <a:ln/>
        </p:spPr>
        <p:txBody>
          <a:bodyPr wrap="square" lIns="0" tIns="0" rIns="0" bIns="0" rtlCol="0" anchor="ctr"/>
          <a:lstStyle/>
          <a:p>
            <a:pPr marL="0" indent="0" algn="ctr">
              <a:buNone/>
            </a:pPr>
            <a:r>
              <a:rPr lang="en-US" sz="6000" b="1" dirty="0">
                <a:solidFill>
                  <a:srgbClr val="1F5C45"/>
                </a:solidFill>
                <a:latin typeface="Cambria" pitchFamily="34" charset="0"/>
                <a:ea typeface="Cambria" pitchFamily="34" charset="-122"/>
                <a:cs typeface="Cambria" pitchFamily="34" charset="-120"/>
              </a:rPr>
              <a:t>42 %</a:t>
            </a:r>
            <a:endParaRPr lang="en-US" sz="6000" dirty="0"/>
          </a:p>
        </p:txBody>
      </p:sp>
      <p:sp>
        <p:nvSpPr>
          <p:cNvPr id="10" name="Text 8"/>
          <p:cNvSpPr/>
          <p:nvPr/>
        </p:nvSpPr>
        <p:spPr>
          <a:xfrm>
            <a:off x="4480560" y="3291840"/>
            <a:ext cx="3200400" cy="1097280"/>
          </a:xfrm>
          <a:prstGeom prst="rect">
            <a:avLst/>
          </a:prstGeom>
          <a:noFill/>
          <a:ln/>
        </p:spPr>
        <p:txBody>
          <a:bodyPr wrap="square" lIns="0" tIns="0" rIns="0" bIns="0" rtlCol="0" anchor="t"/>
          <a:lstStyle/>
          <a:p>
            <a:pPr marL="0" indent="0" algn="ctr">
              <a:buNone/>
            </a:pPr>
            <a:r>
              <a:rPr lang="en-US" sz="2200" dirty="0">
                <a:solidFill>
                  <a:srgbClr val="16231E"/>
                </a:solidFill>
                <a:latin typeface="Calibri" pitchFamily="34" charset="0"/>
                <a:ea typeface="Calibri" pitchFamily="34" charset="-122"/>
                <a:cs typeface="Calibri" pitchFamily="34" charset="-120"/>
              </a:rPr>
              <a:t>pooled prevalence of</a:t>
            </a:r>
            <a:endParaRPr lang="en-US" sz="2200" dirty="0"/>
          </a:p>
          <a:p>
            <a:pPr marL="0" indent="0" algn="ctr">
              <a:buNone/>
            </a:pPr>
            <a:r>
              <a:rPr lang="en-US" sz="2200" dirty="0">
                <a:solidFill>
                  <a:srgbClr val="16231E"/>
                </a:solidFill>
                <a:latin typeface="Calibri" pitchFamily="34" charset="0"/>
                <a:ea typeface="Calibri" pitchFamily="34" charset="-122"/>
                <a:cs typeface="Calibri" pitchFamily="34" charset="-120"/>
              </a:rPr>
              <a:t>self-injurious behaviour</a:t>
            </a:r>
            <a:endParaRPr lang="en-US" sz="2200" dirty="0"/>
          </a:p>
          <a:p>
            <a:pPr marL="0" indent="0" algn="ctr">
              <a:buNone/>
            </a:pPr>
            <a:r>
              <a:rPr lang="en-US" sz="2200" dirty="0">
                <a:solidFill>
                  <a:srgbClr val="16231E"/>
                </a:solidFill>
                <a:latin typeface="Calibri" pitchFamily="34" charset="0"/>
                <a:ea typeface="Calibri" pitchFamily="34" charset="-122"/>
                <a:cs typeface="Calibri" pitchFamily="34" charset="-120"/>
              </a:rPr>
              <a:t>in autism</a:t>
            </a:r>
            <a:endParaRPr lang="en-US" sz="2200" dirty="0"/>
          </a:p>
        </p:txBody>
      </p:sp>
      <p:sp>
        <p:nvSpPr>
          <p:cNvPr id="11" name="Text 9"/>
          <p:cNvSpPr/>
          <p:nvPr/>
        </p:nvSpPr>
        <p:spPr>
          <a:xfrm>
            <a:off x="4480560" y="4434840"/>
            <a:ext cx="3200400" cy="502920"/>
          </a:xfrm>
          <a:prstGeom prst="rect">
            <a:avLst/>
          </a:prstGeom>
          <a:noFill/>
          <a:ln/>
        </p:spPr>
        <p:txBody>
          <a:bodyPr wrap="square" lIns="0" tIns="0" rIns="0" bIns="0" rtlCol="0" anchor="t"/>
          <a:lstStyle/>
          <a:p>
            <a:pPr marL="0" indent="0" algn="ctr">
              <a:buNone/>
            </a:pPr>
            <a:r>
              <a:rPr lang="en-US" sz="2000" i="1" dirty="0">
                <a:solidFill>
                  <a:srgbClr val="2F7A5C"/>
                </a:solidFill>
                <a:latin typeface="Calibri" pitchFamily="34" charset="0"/>
                <a:ea typeface="Calibri" pitchFamily="34" charset="-122"/>
                <a:cs typeface="Calibri" pitchFamily="34" charset="-120"/>
              </a:rPr>
              <a:t>Steenfeldt-Kristensen</a:t>
            </a:r>
            <a:endParaRPr lang="en-US" sz="2000" dirty="0"/>
          </a:p>
          <a:p>
            <a:pPr marL="0" indent="0" algn="ctr">
              <a:buNone/>
            </a:pPr>
            <a:r>
              <a:rPr lang="en-US" sz="2000" i="1" dirty="0">
                <a:solidFill>
                  <a:srgbClr val="2F7A5C"/>
                </a:solidFill>
                <a:latin typeface="Calibri" pitchFamily="34" charset="0"/>
                <a:ea typeface="Calibri" pitchFamily="34" charset="-122"/>
                <a:cs typeface="Calibri" pitchFamily="34" charset="-120"/>
              </a:rPr>
              <a:t>Meta-analysis 2020  ·  n=14,379</a:t>
            </a:r>
            <a:endParaRPr lang="en-US" sz="2000" dirty="0"/>
          </a:p>
        </p:txBody>
      </p:sp>
      <p:sp>
        <p:nvSpPr>
          <p:cNvPr id="12" name="Shape 10"/>
          <p:cNvSpPr/>
          <p:nvPr/>
        </p:nvSpPr>
        <p:spPr>
          <a:xfrm>
            <a:off x="8046720" y="1737360"/>
            <a:ext cx="3566160" cy="3291840"/>
          </a:xfrm>
          <a:prstGeom prst="roundRect">
            <a:avLst>
              <a:gd name="adj" fmla="val 4167"/>
            </a:avLst>
          </a:prstGeom>
          <a:solidFill>
            <a:srgbClr val="FCFAF4"/>
          </a:solidFill>
          <a:ln w="12700">
            <a:solidFill>
              <a:srgbClr val="E0DAC9"/>
            </a:solidFill>
            <a:prstDash val="solid"/>
          </a:ln>
        </p:spPr>
      </p:sp>
      <p:sp>
        <p:nvSpPr>
          <p:cNvPr id="13" name="Text 11"/>
          <p:cNvSpPr/>
          <p:nvPr/>
        </p:nvSpPr>
        <p:spPr>
          <a:xfrm>
            <a:off x="8229600" y="1920240"/>
            <a:ext cx="3200400" cy="1280160"/>
          </a:xfrm>
          <a:prstGeom prst="rect">
            <a:avLst/>
          </a:prstGeom>
          <a:noFill/>
          <a:ln/>
        </p:spPr>
        <p:txBody>
          <a:bodyPr wrap="square" lIns="0" tIns="0" rIns="0" bIns="0" rtlCol="0" anchor="ctr"/>
          <a:lstStyle/>
          <a:p>
            <a:pPr marL="0" indent="0" algn="ctr">
              <a:buNone/>
            </a:pPr>
            <a:r>
              <a:rPr lang="en-US" sz="6000" b="1" dirty="0">
                <a:solidFill>
                  <a:srgbClr val="1F5C45"/>
                </a:solidFill>
                <a:latin typeface="Cambria" pitchFamily="34" charset="0"/>
                <a:ea typeface="Cambria" pitchFamily="34" charset="-122"/>
                <a:cs typeface="Cambria" pitchFamily="34" charset="-120"/>
              </a:rPr>
              <a:t>49 %</a:t>
            </a:r>
            <a:endParaRPr lang="en-US" sz="6000" dirty="0"/>
          </a:p>
        </p:txBody>
      </p:sp>
      <p:sp>
        <p:nvSpPr>
          <p:cNvPr id="14" name="Text 12"/>
          <p:cNvSpPr/>
          <p:nvPr/>
        </p:nvSpPr>
        <p:spPr>
          <a:xfrm>
            <a:off x="8229600" y="3291840"/>
            <a:ext cx="3200400" cy="1097280"/>
          </a:xfrm>
          <a:prstGeom prst="rect">
            <a:avLst/>
          </a:prstGeom>
          <a:noFill/>
          <a:ln/>
        </p:spPr>
        <p:txBody>
          <a:bodyPr wrap="square" lIns="0" tIns="0" rIns="0" bIns="0" rtlCol="0" anchor="t"/>
          <a:lstStyle/>
          <a:p>
            <a:pPr marL="0" indent="0" algn="ctr">
              <a:buNone/>
            </a:pPr>
            <a:r>
              <a:rPr lang="en-US" sz="2200" dirty="0">
                <a:solidFill>
                  <a:srgbClr val="16231E"/>
                </a:solidFill>
                <a:latin typeface="Calibri" pitchFamily="34" charset="0"/>
                <a:ea typeface="Calibri" pitchFamily="34" charset="-122"/>
                <a:cs typeface="Calibri" pitchFamily="34" charset="-120"/>
              </a:rPr>
              <a:t>of autistic children</a:t>
            </a:r>
            <a:endParaRPr lang="en-US" sz="2200" dirty="0"/>
          </a:p>
          <a:p>
            <a:pPr marL="0" indent="0" algn="ctr">
              <a:buNone/>
            </a:pPr>
            <a:r>
              <a:rPr lang="en-US" sz="2200" dirty="0">
                <a:solidFill>
                  <a:srgbClr val="16231E"/>
                </a:solidFill>
                <a:latin typeface="Calibri" pitchFamily="34" charset="0"/>
                <a:ea typeface="Calibri" pitchFamily="34" charset="-122"/>
                <a:cs typeface="Calibri" pitchFamily="34" charset="-120"/>
              </a:rPr>
              <a:t>attempt to wander / elope</a:t>
            </a:r>
            <a:endParaRPr lang="en-US" sz="2200" dirty="0"/>
          </a:p>
          <a:p>
            <a:pPr marL="0" indent="0" algn="ctr">
              <a:buNone/>
            </a:pPr>
            <a:r>
              <a:rPr lang="en-US" sz="2200" dirty="0">
                <a:solidFill>
                  <a:srgbClr val="16231E"/>
                </a:solidFill>
                <a:latin typeface="Calibri" pitchFamily="34" charset="0"/>
                <a:ea typeface="Calibri" pitchFamily="34" charset="-122"/>
                <a:cs typeface="Calibri" pitchFamily="34" charset="-120"/>
              </a:rPr>
              <a:t>after age four</a:t>
            </a:r>
            <a:endParaRPr lang="en-US" sz="2200" dirty="0"/>
          </a:p>
        </p:txBody>
      </p:sp>
      <p:sp>
        <p:nvSpPr>
          <p:cNvPr id="15" name="Text 13"/>
          <p:cNvSpPr/>
          <p:nvPr/>
        </p:nvSpPr>
        <p:spPr>
          <a:xfrm>
            <a:off x="8229600" y="4434840"/>
            <a:ext cx="3200400" cy="502920"/>
          </a:xfrm>
          <a:prstGeom prst="rect">
            <a:avLst/>
          </a:prstGeom>
          <a:noFill/>
          <a:ln/>
        </p:spPr>
        <p:txBody>
          <a:bodyPr wrap="square" lIns="0" tIns="0" rIns="0" bIns="0" rtlCol="0" anchor="t"/>
          <a:lstStyle/>
          <a:p>
            <a:pPr marL="0" indent="0" algn="ctr">
              <a:buNone/>
            </a:pPr>
            <a:r>
              <a:rPr lang="en-US" sz="2000" i="1" dirty="0">
                <a:solidFill>
                  <a:srgbClr val="2F7A5C"/>
                </a:solidFill>
                <a:latin typeface="Calibri" pitchFamily="34" charset="0"/>
                <a:ea typeface="Calibri" pitchFamily="34" charset="-122"/>
                <a:cs typeface="Calibri" pitchFamily="34" charset="-120"/>
              </a:rPr>
              <a:t>Anderson et al., Pediatrics 2012</a:t>
            </a:r>
            <a:endParaRPr lang="en-US" sz="2000" dirty="0"/>
          </a:p>
        </p:txBody>
      </p:sp>
      <p:sp>
        <p:nvSpPr>
          <p:cNvPr id="16" name="Text 14"/>
          <p:cNvSpPr/>
          <p:nvPr/>
        </p:nvSpPr>
        <p:spPr>
          <a:xfrm>
            <a:off x="548640" y="5672875"/>
            <a:ext cx="11064240" cy="822960"/>
          </a:xfrm>
          <a:prstGeom prst="rect">
            <a:avLst/>
          </a:prstGeom>
          <a:noFill/>
          <a:ln/>
        </p:spPr>
        <p:txBody>
          <a:bodyPr wrap="square" lIns="0" tIns="0" rIns="0" bIns="0" rtlCol="0" anchor="ctr"/>
          <a:lstStyle/>
          <a:p>
            <a:pPr marL="0" indent="0" algn="ctr">
              <a:buNone/>
            </a:pPr>
            <a:r>
              <a:rPr lang="en-US" sz="2400" i="1" dirty="0">
                <a:solidFill>
                  <a:srgbClr val="16231E"/>
                </a:solidFill>
                <a:latin typeface="Calibri" pitchFamily="34" charset="0"/>
                <a:ea typeface="Calibri" pitchFamily="34" charset="-122"/>
                <a:cs typeface="Calibri" pitchFamily="34" charset="-120"/>
              </a:rPr>
              <a:t>Autism care demands sustained observation across home, school and </a:t>
            </a:r>
            <a:r>
              <a:rPr lang="en-US" sz="2400" i="1" dirty="0" smtClean="0">
                <a:solidFill>
                  <a:srgbClr val="16231E"/>
                </a:solidFill>
                <a:latin typeface="Calibri" pitchFamily="34" charset="0"/>
                <a:ea typeface="Calibri" pitchFamily="34" charset="-122"/>
                <a:cs typeface="Calibri" pitchFamily="34" charset="-120"/>
              </a:rPr>
              <a:t>therapy. Precisely </a:t>
            </a:r>
            <a:r>
              <a:rPr lang="en-US" sz="2400" i="1" dirty="0">
                <a:solidFill>
                  <a:srgbClr val="16231E"/>
                </a:solidFill>
                <a:latin typeface="Calibri" pitchFamily="34" charset="0"/>
                <a:ea typeface="Calibri" pitchFamily="34" charset="-122"/>
                <a:cs typeface="Calibri" pitchFamily="34" charset="-120"/>
              </a:rPr>
              <a:t>where human attention is hardest to keep continuous.</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RESEARCH GAP</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What the current toolkit misses</a:t>
            </a:r>
            <a:endParaRPr lang="en-US" sz="3600" dirty="0"/>
          </a:p>
        </p:txBody>
      </p:sp>
      <p:sp>
        <p:nvSpPr>
          <p:cNvPr id="4" name="Shape 2"/>
          <p:cNvSpPr/>
          <p:nvPr/>
        </p:nvSpPr>
        <p:spPr>
          <a:xfrm>
            <a:off x="548640" y="1847088"/>
            <a:ext cx="237744" cy="237744"/>
          </a:xfrm>
          <a:prstGeom prst="ellipse">
            <a:avLst/>
          </a:prstGeom>
          <a:solidFill>
            <a:srgbClr val="B9613F"/>
          </a:solidFill>
          <a:ln w="12700">
            <a:solidFill>
              <a:srgbClr val="B9613F"/>
            </a:solidFill>
            <a:prstDash val="solid"/>
          </a:ln>
        </p:spPr>
      </p:sp>
      <p:sp>
        <p:nvSpPr>
          <p:cNvPr id="5" name="Text 3"/>
          <p:cNvSpPr/>
          <p:nvPr/>
        </p:nvSpPr>
        <p:spPr>
          <a:xfrm>
            <a:off x="960120" y="1737360"/>
            <a:ext cx="512064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Paper ABC diaries</a:t>
            </a:r>
            <a:endParaRPr lang="en-US" sz="2200" dirty="0"/>
          </a:p>
        </p:txBody>
      </p:sp>
      <p:sp>
        <p:nvSpPr>
          <p:cNvPr id="6" name="Text 4"/>
          <p:cNvSpPr/>
          <p:nvPr/>
        </p:nvSpPr>
        <p:spPr>
          <a:xfrm>
            <a:off x="960120" y="2121408"/>
            <a:ext cx="5120640" cy="329184"/>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90% reported vs 11% actual compliance</a:t>
            </a:r>
            <a:endParaRPr lang="en-US" sz="2000" dirty="0"/>
          </a:p>
        </p:txBody>
      </p:sp>
      <p:sp>
        <p:nvSpPr>
          <p:cNvPr id="7" name="Shape 5"/>
          <p:cNvSpPr/>
          <p:nvPr/>
        </p:nvSpPr>
        <p:spPr>
          <a:xfrm>
            <a:off x="548640" y="2670048"/>
            <a:ext cx="237744" cy="237744"/>
          </a:xfrm>
          <a:prstGeom prst="ellipse">
            <a:avLst/>
          </a:prstGeom>
          <a:solidFill>
            <a:srgbClr val="B9613F"/>
          </a:solidFill>
          <a:ln w="12700">
            <a:solidFill>
              <a:srgbClr val="B9613F"/>
            </a:solidFill>
            <a:prstDash val="solid"/>
          </a:ln>
        </p:spPr>
      </p:sp>
      <p:sp>
        <p:nvSpPr>
          <p:cNvPr id="8" name="Text 6"/>
          <p:cNvSpPr/>
          <p:nvPr/>
        </p:nvSpPr>
        <p:spPr>
          <a:xfrm>
            <a:off x="960120" y="2560320"/>
            <a:ext cx="512064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Parent recall</a:t>
            </a:r>
            <a:endParaRPr lang="en-US" sz="2200" dirty="0"/>
          </a:p>
        </p:txBody>
      </p:sp>
      <p:sp>
        <p:nvSpPr>
          <p:cNvPr id="9" name="Text 7"/>
          <p:cNvSpPr/>
          <p:nvPr/>
        </p:nvSpPr>
        <p:spPr>
          <a:xfrm>
            <a:off x="960120" y="2944368"/>
            <a:ext cx="5120640" cy="329184"/>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misses 58% of observed behaviour</a:t>
            </a:r>
            <a:endParaRPr lang="en-US" sz="2000" dirty="0"/>
          </a:p>
        </p:txBody>
      </p:sp>
      <p:sp>
        <p:nvSpPr>
          <p:cNvPr id="10" name="Shape 8"/>
          <p:cNvSpPr/>
          <p:nvPr/>
        </p:nvSpPr>
        <p:spPr>
          <a:xfrm>
            <a:off x="548640" y="3493008"/>
            <a:ext cx="237744" cy="237744"/>
          </a:xfrm>
          <a:prstGeom prst="ellipse">
            <a:avLst/>
          </a:prstGeom>
          <a:solidFill>
            <a:srgbClr val="B9613F"/>
          </a:solidFill>
          <a:ln w="12700">
            <a:solidFill>
              <a:srgbClr val="B9613F"/>
            </a:solidFill>
            <a:prstDash val="solid"/>
          </a:ln>
        </p:spPr>
      </p:sp>
      <p:sp>
        <p:nvSpPr>
          <p:cNvPr id="11" name="Text 9"/>
          <p:cNvSpPr/>
          <p:nvPr/>
        </p:nvSpPr>
        <p:spPr>
          <a:xfrm>
            <a:off x="960120" y="3383280"/>
            <a:ext cx="512064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Digital therapy platforms</a:t>
            </a:r>
            <a:endParaRPr lang="en-US" sz="2200" dirty="0"/>
          </a:p>
        </p:txBody>
      </p:sp>
      <p:sp>
        <p:nvSpPr>
          <p:cNvPr id="12" name="Text 10"/>
          <p:cNvSpPr/>
          <p:nvPr/>
        </p:nvSpPr>
        <p:spPr>
          <a:xfrm>
            <a:off x="960120" y="3767328"/>
            <a:ext cx="5120640" cy="329184"/>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manual entry only — no detection</a:t>
            </a:r>
            <a:endParaRPr lang="en-US" sz="2000" dirty="0"/>
          </a:p>
        </p:txBody>
      </p:sp>
      <p:sp>
        <p:nvSpPr>
          <p:cNvPr id="13" name="Shape 11"/>
          <p:cNvSpPr/>
          <p:nvPr/>
        </p:nvSpPr>
        <p:spPr>
          <a:xfrm>
            <a:off x="548640" y="4315968"/>
            <a:ext cx="237744" cy="237744"/>
          </a:xfrm>
          <a:prstGeom prst="ellipse">
            <a:avLst/>
          </a:prstGeom>
          <a:solidFill>
            <a:srgbClr val="B9613F"/>
          </a:solidFill>
          <a:ln w="12700">
            <a:solidFill>
              <a:srgbClr val="B9613F"/>
            </a:solidFill>
            <a:prstDash val="solid"/>
          </a:ln>
        </p:spPr>
      </p:sp>
      <p:sp>
        <p:nvSpPr>
          <p:cNvPr id="14" name="Text 12"/>
          <p:cNvSpPr/>
          <p:nvPr/>
        </p:nvSpPr>
        <p:spPr>
          <a:xfrm>
            <a:off x="960120" y="4206240"/>
            <a:ext cx="512064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Wearable studies (Goodwin)</a:t>
            </a:r>
            <a:endParaRPr lang="en-US" sz="2200" dirty="0"/>
          </a:p>
        </p:txBody>
      </p:sp>
      <p:sp>
        <p:nvSpPr>
          <p:cNvPr id="15" name="Text 13"/>
          <p:cNvSpPr/>
          <p:nvPr/>
        </p:nvSpPr>
        <p:spPr>
          <a:xfrm>
            <a:off x="960120" y="4590288"/>
            <a:ext cx="5120640" cy="329184"/>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90–96%, but lab-only, n = 6</a:t>
            </a:r>
            <a:endParaRPr lang="en-US" sz="2000" dirty="0"/>
          </a:p>
        </p:txBody>
      </p:sp>
      <p:sp>
        <p:nvSpPr>
          <p:cNvPr id="16" name="Shape 14"/>
          <p:cNvSpPr/>
          <p:nvPr/>
        </p:nvSpPr>
        <p:spPr>
          <a:xfrm>
            <a:off x="548640" y="5138928"/>
            <a:ext cx="237744" cy="237744"/>
          </a:xfrm>
          <a:prstGeom prst="ellipse">
            <a:avLst/>
          </a:prstGeom>
          <a:solidFill>
            <a:srgbClr val="B9613F"/>
          </a:solidFill>
          <a:ln w="12700">
            <a:solidFill>
              <a:srgbClr val="B9613F"/>
            </a:solidFill>
            <a:prstDash val="solid"/>
          </a:ln>
        </p:spPr>
      </p:sp>
      <p:sp>
        <p:nvSpPr>
          <p:cNvPr id="17" name="Text 15"/>
          <p:cNvSpPr/>
          <p:nvPr/>
        </p:nvSpPr>
        <p:spPr>
          <a:xfrm>
            <a:off x="960120" y="5029200"/>
            <a:ext cx="512064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Video CV (SSBD / ESBD)</a:t>
            </a:r>
            <a:endParaRPr lang="en-US" sz="2200" dirty="0"/>
          </a:p>
        </p:txBody>
      </p:sp>
      <p:sp>
        <p:nvSpPr>
          <p:cNvPr id="18" name="Text 16"/>
          <p:cNvSpPr/>
          <p:nvPr/>
        </p:nvSpPr>
        <p:spPr>
          <a:xfrm>
            <a:off x="960120" y="5413248"/>
            <a:ext cx="5120640" cy="329184"/>
          </a:xfrm>
          <a:prstGeom prst="rect">
            <a:avLst/>
          </a:prstGeom>
          <a:noFill/>
          <a:ln/>
        </p:spPr>
        <p:txBody>
          <a:bodyPr wrap="square" lIns="0" tIns="0" rIns="0" bIns="0" rtlCol="0" anchor="ctr"/>
          <a:lstStyle/>
          <a:p>
            <a:pPr marL="0" indent="0">
              <a:buNone/>
            </a:pPr>
            <a:r>
              <a:rPr lang="en-US" sz="2000" dirty="0">
                <a:solidFill>
                  <a:srgbClr val="33433B"/>
                </a:solidFill>
                <a:latin typeface="Calibri" pitchFamily="34" charset="0"/>
                <a:ea typeface="Calibri" pitchFamily="34" charset="-122"/>
                <a:cs typeface="Calibri" pitchFamily="34" charset="-120"/>
              </a:rPr>
              <a:t>strong scores, but offline clips</a:t>
            </a:r>
            <a:endParaRPr lang="en-US" sz="2000" dirty="0"/>
          </a:p>
        </p:txBody>
      </p:sp>
      <p:sp>
        <p:nvSpPr>
          <p:cNvPr id="19" name="Shape 17"/>
          <p:cNvSpPr/>
          <p:nvPr/>
        </p:nvSpPr>
        <p:spPr>
          <a:xfrm>
            <a:off x="6492240" y="1691640"/>
            <a:ext cx="5120640" cy="3749040"/>
          </a:xfrm>
          <a:prstGeom prst="roundRect">
            <a:avLst>
              <a:gd name="adj" fmla="val 3659"/>
            </a:avLst>
          </a:prstGeom>
          <a:solidFill>
            <a:srgbClr val="163F30"/>
          </a:solidFill>
          <a:ln w="12700">
            <a:solidFill>
              <a:srgbClr val="163F30"/>
            </a:solidFill>
            <a:prstDash val="solid"/>
          </a:ln>
        </p:spPr>
      </p:sp>
      <p:sp>
        <p:nvSpPr>
          <p:cNvPr id="20" name="Text 18"/>
          <p:cNvSpPr/>
          <p:nvPr/>
        </p:nvSpPr>
        <p:spPr>
          <a:xfrm>
            <a:off x="6766560" y="1874520"/>
            <a:ext cx="4572000" cy="365760"/>
          </a:xfrm>
          <a:prstGeom prst="rect">
            <a:avLst/>
          </a:prstGeom>
          <a:noFill/>
          <a:ln/>
        </p:spPr>
        <p:txBody>
          <a:bodyPr wrap="square" lIns="0" tIns="0" rIns="0" bIns="0" rtlCol="0" anchor="ctr"/>
          <a:lstStyle/>
          <a:p>
            <a:pPr marL="0" indent="0">
              <a:buNone/>
            </a:pPr>
            <a:r>
              <a:rPr lang="en-US" sz="2000" b="1" kern="0" spc="600" dirty="0">
                <a:solidFill>
                  <a:srgbClr val="A9C9BB"/>
                </a:solidFill>
                <a:latin typeface="Calibri" pitchFamily="34" charset="0"/>
                <a:ea typeface="Calibri" pitchFamily="34" charset="-122"/>
                <a:cs typeface="Calibri" pitchFamily="34" charset="-120"/>
              </a:rPr>
              <a:t>THE GAP</a:t>
            </a:r>
            <a:endParaRPr lang="en-US" sz="2000" dirty="0"/>
          </a:p>
        </p:txBody>
      </p:sp>
      <p:sp>
        <p:nvSpPr>
          <p:cNvPr id="21" name="Text 19"/>
          <p:cNvSpPr/>
          <p:nvPr/>
        </p:nvSpPr>
        <p:spPr>
          <a:xfrm>
            <a:off x="6766560" y="2286000"/>
            <a:ext cx="4572000" cy="2633472"/>
          </a:xfrm>
          <a:prstGeom prst="rect">
            <a:avLst/>
          </a:prstGeom>
          <a:noFill/>
          <a:ln/>
        </p:spPr>
        <p:txBody>
          <a:bodyPr wrap="square" lIns="0" tIns="0" rIns="0" bIns="0" rtlCol="0" anchor="ctr"/>
          <a:lstStyle/>
          <a:p>
            <a:pPr marL="0" indent="0">
              <a:buNone/>
            </a:pPr>
            <a:r>
              <a:rPr lang="en-US" sz="3600" b="1" dirty="0">
                <a:solidFill>
                  <a:srgbClr val="F4F1E9"/>
                </a:solidFill>
                <a:latin typeface="Cambria" pitchFamily="34" charset="0"/>
                <a:ea typeface="Cambria" pitchFamily="34" charset="-122"/>
                <a:cs typeface="Cambria" pitchFamily="34" charset="-120"/>
              </a:rPr>
              <a:t>No </a:t>
            </a:r>
            <a:r>
              <a:rPr lang="en-US" sz="3600" b="1" dirty="0" smtClean="0">
                <a:solidFill>
                  <a:srgbClr val="F4F1E9"/>
                </a:solidFill>
                <a:latin typeface="Cambria" pitchFamily="34" charset="0"/>
                <a:ea typeface="Cambria" pitchFamily="34" charset="-122"/>
                <a:cs typeface="Cambria" pitchFamily="34" charset="-120"/>
              </a:rPr>
              <a:t>zero hardware always-on </a:t>
            </a:r>
            <a:r>
              <a:rPr lang="en-US" sz="3600" b="1" dirty="0">
                <a:solidFill>
                  <a:srgbClr val="F4F1E9"/>
                </a:solidFill>
                <a:latin typeface="Cambria" pitchFamily="34" charset="0"/>
                <a:ea typeface="Cambria" pitchFamily="34" charset="-122"/>
                <a:cs typeface="Cambria" pitchFamily="34" charset="-120"/>
              </a:rPr>
              <a:t>system exists in autism care today.</a:t>
            </a:r>
            <a:endParaRPr lang="en-US" sz="3600" dirty="0"/>
          </a:p>
        </p:txBody>
      </p:sp>
      <p:sp>
        <p:nvSpPr>
          <p:cNvPr id="22" name="Text 20"/>
          <p:cNvSpPr/>
          <p:nvPr/>
        </p:nvSpPr>
        <p:spPr>
          <a:xfrm>
            <a:off x="6766560" y="4069080"/>
            <a:ext cx="4572000" cy="1188720"/>
          </a:xfrm>
          <a:prstGeom prst="rect">
            <a:avLst/>
          </a:prstGeom>
          <a:noFill/>
          <a:ln/>
        </p:spPr>
        <p:txBody>
          <a:bodyPr wrap="square" lIns="0" tIns="0" rIns="0" bIns="0" rtlCol="0" anchor="ctr"/>
          <a:lstStyle/>
          <a:p>
            <a:pPr marL="0" indent="0">
              <a:buNone/>
            </a:pPr>
            <a:endParaRPr lang="en-US"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AIM &amp; OBJECTIVES</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What we set out to build</a:t>
            </a:r>
            <a:endParaRPr lang="en-US" sz="3600" dirty="0"/>
          </a:p>
        </p:txBody>
      </p:sp>
      <p:sp>
        <p:nvSpPr>
          <p:cNvPr id="4" name="Shape 2"/>
          <p:cNvSpPr/>
          <p:nvPr/>
        </p:nvSpPr>
        <p:spPr>
          <a:xfrm>
            <a:off x="548640" y="1783080"/>
            <a:ext cx="640080" cy="640080"/>
          </a:xfrm>
          <a:prstGeom prst="ellipse">
            <a:avLst/>
          </a:prstGeom>
          <a:solidFill>
            <a:srgbClr val="1F5C45"/>
          </a:solidFill>
          <a:ln w="12700">
            <a:solidFill>
              <a:srgbClr val="1F5C45"/>
            </a:solidFill>
            <a:prstDash val="solid"/>
          </a:ln>
        </p:spPr>
      </p:sp>
      <p:sp>
        <p:nvSpPr>
          <p:cNvPr id="5" name="Text 3"/>
          <p:cNvSpPr/>
          <p:nvPr/>
        </p:nvSpPr>
        <p:spPr>
          <a:xfrm>
            <a:off x="548640" y="1783080"/>
            <a:ext cx="640080" cy="640080"/>
          </a:xfrm>
          <a:prstGeom prst="rect">
            <a:avLst/>
          </a:prstGeom>
          <a:noFill/>
          <a:ln/>
        </p:spPr>
        <p:txBody>
          <a:bodyPr wrap="square" lIns="0" tIns="0" rIns="0" bIns="0" rtlCol="0" anchor="ctr"/>
          <a:lstStyle/>
          <a:p>
            <a:pPr marL="0" indent="0" algn="ctr">
              <a:buNone/>
            </a:pPr>
            <a:r>
              <a:rPr lang="en-US" sz="2400" b="1" dirty="0">
                <a:solidFill>
                  <a:srgbClr val="F4F1E9"/>
                </a:solidFill>
                <a:latin typeface="Cambria" pitchFamily="34" charset="0"/>
                <a:ea typeface="Cambria" pitchFamily="34" charset="-122"/>
                <a:cs typeface="Cambria" pitchFamily="34" charset="-120"/>
              </a:rPr>
              <a:t>1</a:t>
            </a:r>
            <a:endParaRPr lang="en-US" sz="2400" dirty="0"/>
          </a:p>
        </p:txBody>
      </p:sp>
      <p:sp>
        <p:nvSpPr>
          <p:cNvPr id="6" name="Text 4"/>
          <p:cNvSpPr/>
          <p:nvPr/>
        </p:nvSpPr>
        <p:spPr>
          <a:xfrm>
            <a:off x="1417320" y="1828800"/>
            <a:ext cx="4572000" cy="45720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Run on cameras already there</a:t>
            </a:r>
            <a:endParaRPr lang="en-US" sz="2400" dirty="0"/>
          </a:p>
        </p:txBody>
      </p:sp>
      <p:sp>
        <p:nvSpPr>
          <p:cNvPr id="7" name="Text 5"/>
          <p:cNvSpPr/>
          <p:nvPr/>
        </p:nvSpPr>
        <p:spPr>
          <a:xfrm>
            <a:off x="1417320" y="2377440"/>
            <a:ext cx="4572000" cy="128016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RTSP CCTV, IP cameras, standard webcams. No new hardware. No wearables required of the child.</a:t>
            </a:r>
            <a:endParaRPr lang="en-US" sz="2200" dirty="0"/>
          </a:p>
        </p:txBody>
      </p:sp>
      <p:sp>
        <p:nvSpPr>
          <p:cNvPr id="8" name="Shape 6"/>
          <p:cNvSpPr/>
          <p:nvPr/>
        </p:nvSpPr>
        <p:spPr>
          <a:xfrm>
            <a:off x="6172200" y="1783080"/>
            <a:ext cx="640080" cy="640080"/>
          </a:xfrm>
          <a:prstGeom prst="ellipse">
            <a:avLst/>
          </a:prstGeom>
          <a:solidFill>
            <a:srgbClr val="1F5C45"/>
          </a:solidFill>
          <a:ln w="12700">
            <a:solidFill>
              <a:srgbClr val="1F5C45"/>
            </a:solidFill>
            <a:prstDash val="solid"/>
          </a:ln>
        </p:spPr>
      </p:sp>
      <p:sp>
        <p:nvSpPr>
          <p:cNvPr id="9" name="Text 7"/>
          <p:cNvSpPr/>
          <p:nvPr/>
        </p:nvSpPr>
        <p:spPr>
          <a:xfrm>
            <a:off x="6172200" y="1783080"/>
            <a:ext cx="640080" cy="640080"/>
          </a:xfrm>
          <a:prstGeom prst="rect">
            <a:avLst/>
          </a:prstGeom>
          <a:noFill/>
          <a:ln/>
        </p:spPr>
        <p:txBody>
          <a:bodyPr wrap="square" lIns="0" tIns="0" rIns="0" bIns="0" rtlCol="0" anchor="ctr"/>
          <a:lstStyle/>
          <a:p>
            <a:pPr marL="0" indent="0" algn="ctr">
              <a:buNone/>
            </a:pPr>
            <a:r>
              <a:rPr lang="en-US" sz="2400" b="1" dirty="0">
                <a:solidFill>
                  <a:srgbClr val="F4F1E9"/>
                </a:solidFill>
                <a:latin typeface="Cambria" pitchFamily="34" charset="0"/>
                <a:ea typeface="Cambria" pitchFamily="34" charset="-122"/>
                <a:cs typeface="Cambria" pitchFamily="34" charset="-120"/>
              </a:rPr>
              <a:t>2</a:t>
            </a:r>
            <a:endParaRPr lang="en-US" sz="2400" dirty="0"/>
          </a:p>
        </p:txBody>
      </p:sp>
      <p:sp>
        <p:nvSpPr>
          <p:cNvPr id="10" name="Text 8"/>
          <p:cNvSpPr/>
          <p:nvPr/>
        </p:nvSpPr>
        <p:spPr>
          <a:xfrm>
            <a:off x="7040880" y="1828800"/>
            <a:ext cx="4572000" cy="457200"/>
          </a:xfrm>
          <a:prstGeom prst="rect">
            <a:avLst/>
          </a:prstGeom>
          <a:noFill/>
          <a:ln/>
        </p:spPr>
        <p:txBody>
          <a:bodyPr wrap="square" lIns="0" tIns="0" rIns="0" bIns="0" rtlCol="0" anchor="ctr"/>
          <a:lstStyle/>
          <a:p>
            <a:pPr marL="0" indent="0">
              <a:buNone/>
            </a:pPr>
            <a:r>
              <a:rPr lang="en-US" sz="2400" b="1" dirty="0" smtClean="0">
                <a:solidFill>
                  <a:srgbClr val="16231E"/>
                </a:solidFill>
                <a:latin typeface="Cambria" pitchFamily="34" charset="0"/>
                <a:ea typeface="Cambria" pitchFamily="34" charset="-122"/>
                <a:cs typeface="Cambria" pitchFamily="34" charset="-120"/>
              </a:rPr>
              <a:t>Building the Datasets</a:t>
            </a:r>
            <a:endParaRPr lang="en-US" sz="2400" dirty="0"/>
          </a:p>
        </p:txBody>
      </p:sp>
      <p:sp>
        <p:nvSpPr>
          <p:cNvPr id="11" name="Text 9"/>
          <p:cNvSpPr/>
          <p:nvPr/>
        </p:nvSpPr>
        <p:spPr>
          <a:xfrm>
            <a:off x="6999315" y="2078172"/>
            <a:ext cx="4572000" cy="1280160"/>
          </a:xfrm>
          <a:prstGeom prst="rect">
            <a:avLst/>
          </a:prstGeom>
          <a:noFill/>
          <a:ln/>
        </p:spPr>
        <p:txBody>
          <a:bodyPr wrap="square" lIns="0" tIns="0" rIns="0" bIns="0" rtlCol="0" anchor="ctr"/>
          <a:lstStyle/>
          <a:p>
            <a:r>
              <a:rPr lang="en-US" sz="2400" dirty="0" smtClean="0"/>
              <a:t>Clinician-</a:t>
            </a:r>
            <a:r>
              <a:rPr lang="en-US" sz="2400" dirty="0" err="1" smtClean="0"/>
              <a:t>labelled</a:t>
            </a:r>
            <a:r>
              <a:rPr lang="en-US" sz="2400" dirty="0" smtClean="0"/>
              <a:t> footage from real therapy floors, not lab conditions. </a:t>
            </a:r>
            <a:endParaRPr lang="en-US" sz="2200" dirty="0"/>
          </a:p>
        </p:txBody>
      </p:sp>
      <p:sp>
        <p:nvSpPr>
          <p:cNvPr id="12" name="Shape 10"/>
          <p:cNvSpPr/>
          <p:nvPr/>
        </p:nvSpPr>
        <p:spPr>
          <a:xfrm>
            <a:off x="548640" y="3931920"/>
            <a:ext cx="640080" cy="640080"/>
          </a:xfrm>
          <a:prstGeom prst="ellipse">
            <a:avLst/>
          </a:prstGeom>
          <a:solidFill>
            <a:srgbClr val="1F5C45"/>
          </a:solidFill>
          <a:ln w="12700">
            <a:solidFill>
              <a:srgbClr val="1F5C45"/>
            </a:solidFill>
            <a:prstDash val="solid"/>
          </a:ln>
        </p:spPr>
      </p:sp>
      <p:sp>
        <p:nvSpPr>
          <p:cNvPr id="13" name="Text 11"/>
          <p:cNvSpPr/>
          <p:nvPr/>
        </p:nvSpPr>
        <p:spPr>
          <a:xfrm>
            <a:off x="548640" y="3931920"/>
            <a:ext cx="640080" cy="640080"/>
          </a:xfrm>
          <a:prstGeom prst="rect">
            <a:avLst/>
          </a:prstGeom>
          <a:noFill/>
          <a:ln/>
        </p:spPr>
        <p:txBody>
          <a:bodyPr wrap="square" lIns="0" tIns="0" rIns="0" bIns="0" rtlCol="0" anchor="ctr"/>
          <a:lstStyle/>
          <a:p>
            <a:pPr marL="0" indent="0" algn="ctr">
              <a:buNone/>
            </a:pPr>
            <a:r>
              <a:rPr lang="en-US" sz="2400" b="1" dirty="0">
                <a:solidFill>
                  <a:srgbClr val="F4F1E9"/>
                </a:solidFill>
                <a:latin typeface="Cambria" pitchFamily="34" charset="0"/>
                <a:ea typeface="Cambria" pitchFamily="34" charset="-122"/>
                <a:cs typeface="Cambria" pitchFamily="34" charset="-120"/>
              </a:rPr>
              <a:t>3</a:t>
            </a:r>
            <a:endParaRPr lang="en-US" sz="2400" dirty="0"/>
          </a:p>
        </p:txBody>
      </p:sp>
      <p:sp>
        <p:nvSpPr>
          <p:cNvPr id="14" name="Text 12"/>
          <p:cNvSpPr/>
          <p:nvPr/>
        </p:nvSpPr>
        <p:spPr>
          <a:xfrm>
            <a:off x="1417320" y="3977640"/>
            <a:ext cx="4572000" cy="457200"/>
          </a:xfrm>
          <a:prstGeom prst="rect">
            <a:avLst/>
          </a:prstGeom>
          <a:noFill/>
          <a:ln/>
        </p:spPr>
        <p:txBody>
          <a:bodyPr wrap="square" lIns="0" tIns="0" rIns="0" bIns="0" rtlCol="0" anchor="ctr"/>
          <a:lstStyle/>
          <a:p>
            <a:pPr marL="0" indent="0">
              <a:buNone/>
            </a:pPr>
            <a:r>
              <a:rPr lang="en-US" sz="2400" b="1" dirty="0" smtClean="0">
                <a:solidFill>
                  <a:srgbClr val="16231E"/>
                </a:solidFill>
                <a:latin typeface="Cambria" pitchFamily="34" charset="0"/>
                <a:ea typeface="Cambria" pitchFamily="34" charset="-122"/>
                <a:cs typeface="Cambria" pitchFamily="34" charset="-120"/>
              </a:rPr>
              <a:t>Support Safety critical alerts</a:t>
            </a:r>
            <a:endParaRPr lang="en-US" sz="2400" dirty="0"/>
          </a:p>
        </p:txBody>
      </p:sp>
      <p:sp>
        <p:nvSpPr>
          <p:cNvPr id="15" name="Text 13"/>
          <p:cNvSpPr/>
          <p:nvPr/>
        </p:nvSpPr>
        <p:spPr>
          <a:xfrm>
            <a:off x="1409007" y="4293516"/>
            <a:ext cx="4572000" cy="1280160"/>
          </a:xfrm>
          <a:prstGeom prst="rect">
            <a:avLst/>
          </a:prstGeom>
          <a:noFill/>
          <a:ln/>
        </p:spPr>
        <p:txBody>
          <a:bodyPr wrap="square" lIns="0" tIns="0" rIns="0" bIns="0" rtlCol="0" anchor="ctr"/>
          <a:lstStyle/>
          <a:p>
            <a:pPr marL="0" indent="0">
              <a:buNone/>
            </a:pPr>
            <a:r>
              <a:rPr lang="en-US" sz="2200" dirty="0" smtClean="0">
                <a:solidFill>
                  <a:srgbClr val="33433B"/>
                </a:solidFill>
                <a:latin typeface="Calibri" pitchFamily="34" charset="0"/>
                <a:ea typeface="Calibri" pitchFamily="34" charset="-122"/>
                <a:cs typeface="Calibri" pitchFamily="34" charset="-120"/>
              </a:rPr>
              <a:t>Worked with therapy centers to identify and alert these </a:t>
            </a:r>
            <a:r>
              <a:rPr lang="en-US" sz="2200" dirty="0" err="1" smtClean="0">
                <a:solidFill>
                  <a:srgbClr val="33433B"/>
                </a:solidFill>
                <a:latin typeface="Calibri" pitchFamily="34" charset="0"/>
                <a:ea typeface="Calibri" pitchFamily="34" charset="-122"/>
                <a:cs typeface="Calibri" pitchFamily="34" charset="-120"/>
              </a:rPr>
              <a:t>behaviours</a:t>
            </a:r>
            <a:r>
              <a:rPr lang="en-US" sz="2200" dirty="0" smtClean="0">
                <a:solidFill>
                  <a:srgbClr val="33433B"/>
                </a:solidFill>
                <a:latin typeface="Calibri" pitchFamily="34" charset="0"/>
                <a:ea typeface="Calibri" pitchFamily="34" charset="-122"/>
                <a:cs typeface="Calibri" pitchFamily="34" charset="-120"/>
              </a:rPr>
              <a:t> in real time. </a:t>
            </a:r>
            <a:endParaRPr lang="en-US" sz="2200" dirty="0"/>
          </a:p>
        </p:txBody>
      </p:sp>
      <p:sp>
        <p:nvSpPr>
          <p:cNvPr id="16" name="Shape 14"/>
          <p:cNvSpPr/>
          <p:nvPr/>
        </p:nvSpPr>
        <p:spPr>
          <a:xfrm>
            <a:off x="6172200" y="3931920"/>
            <a:ext cx="640080" cy="640080"/>
          </a:xfrm>
          <a:prstGeom prst="ellipse">
            <a:avLst/>
          </a:prstGeom>
          <a:solidFill>
            <a:srgbClr val="1F5C45"/>
          </a:solidFill>
          <a:ln w="12700">
            <a:solidFill>
              <a:srgbClr val="1F5C45"/>
            </a:solidFill>
            <a:prstDash val="solid"/>
          </a:ln>
        </p:spPr>
      </p:sp>
      <p:sp>
        <p:nvSpPr>
          <p:cNvPr id="17" name="Text 15"/>
          <p:cNvSpPr/>
          <p:nvPr/>
        </p:nvSpPr>
        <p:spPr>
          <a:xfrm>
            <a:off x="6172200" y="3931920"/>
            <a:ext cx="640080" cy="640080"/>
          </a:xfrm>
          <a:prstGeom prst="rect">
            <a:avLst/>
          </a:prstGeom>
          <a:noFill/>
          <a:ln/>
        </p:spPr>
        <p:txBody>
          <a:bodyPr wrap="square" lIns="0" tIns="0" rIns="0" bIns="0" rtlCol="0" anchor="ctr"/>
          <a:lstStyle/>
          <a:p>
            <a:pPr marL="0" indent="0" algn="ctr">
              <a:buNone/>
            </a:pPr>
            <a:r>
              <a:rPr lang="en-US" sz="2400" b="1" dirty="0">
                <a:solidFill>
                  <a:srgbClr val="F4F1E9"/>
                </a:solidFill>
                <a:latin typeface="Cambria" pitchFamily="34" charset="0"/>
                <a:ea typeface="Cambria" pitchFamily="34" charset="-122"/>
                <a:cs typeface="Cambria" pitchFamily="34" charset="-120"/>
              </a:rPr>
              <a:t>4</a:t>
            </a:r>
            <a:endParaRPr lang="en-US" sz="2400" dirty="0"/>
          </a:p>
        </p:txBody>
      </p:sp>
      <p:sp>
        <p:nvSpPr>
          <p:cNvPr id="18" name="Text 16"/>
          <p:cNvSpPr/>
          <p:nvPr/>
        </p:nvSpPr>
        <p:spPr>
          <a:xfrm>
            <a:off x="7040880" y="3977640"/>
            <a:ext cx="4572000" cy="457200"/>
          </a:xfrm>
          <a:prstGeom prst="rect">
            <a:avLst/>
          </a:prstGeom>
          <a:noFill/>
          <a:ln/>
        </p:spPr>
        <p:txBody>
          <a:bodyPr wrap="square" lIns="0" tIns="0" rIns="0" bIns="0" rtlCol="0" anchor="ctr"/>
          <a:lstStyle/>
          <a:p>
            <a:pPr marL="0" indent="0">
              <a:buNone/>
            </a:pPr>
            <a:r>
              <a:rPr lang="en-US" sz="2400" b="1" dirty="0">
                <a:solidFill>
                  <a:srgbClr val="16231E"/>
                </a:solidFill>
                <a:latin typeface="Cambria" pitchFamily="34" charset="0"/>
                <a:ea typeface="Cambria" pitchFamily="34" charset="-122"/>
                <a:cs typeface="Cambria" pitchFamily="34" charset="-120"/>
              </a:rPr>
              <a:t>Support clinician-led validation from Day 1</a:t>
            </a:r>
            <a:endParaRPr lang="en-US" sz="2400" dirty="0"/>
          </a:p>
        </p:txBody>
      </p:sp>
      <p:sp>
        <p:nvSpPr>
          <p:cNvPr id="19" name="Text 17"/>
          <p:cNvSpPr/>
          <p:nvPr/>
        </p:nvSpPr>
        <p:spPr>
          <a:xfrm>
            <a:off x="7040880" y="4526280"/>
            <a:ext cx="4572000" cy="128016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Every behaviour has a testable spec, an accuracy claim, and an honest constraint list — built for IOA studies.</a:t>
            </a:r>
            <a:endParaRPr lang="en-US" sz="2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METHOD</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A composition of pretrained perception models</a:t>
            </a:r>
            <a:endParaRPr lang="en-US" sz="3600" dirty="0"/>
          </a:p>
        </p:txBody>
      </p:sp>
      <p:sp>
        <p:nvSpPr>
          <p:cNvPr id="4" name="Shape 2"/>
          <p:cNvSpPr/>
          <p:nvPr/>
        </p:nvSpPr>
        <p:spPr>
          <a:xfrm>
            <a:off x="548640" y="2527092"/>
            <a:ext cx="2194560" cy="2377440"/>
          </a:xfrm>
          <a:prstGeom prst="roundRect">
            <a:avLst>
              <a:gd name="adj" fmla="val 4167"/>
            </a:avLst>
          </a:prstGeom>
          <a:solidFill>
            <a:srgbClr val="163F30"/>
          </a:solidFill>
          <a:ln w="12700">
            <a:solidFill>
              <a:srgbClr val="163F30"/>
            </a:solidFill>
            <a:prstDash val="solid"/>
          </a:ln>
        </p:spPr>
      </p:sp>
      <p:sp>
        <p:nvSpPr>
          <p:cNvPr id="5" name="Text 3"/>
          <p:cNvSpPr/>
          <p:nvPr/>
        </p:nvSpPr>
        <p:spPr>
          <a:xfrm>
            <a:off x="640080" y="2664252"/>
            <a:ext cx="2011680" cy="365760"/>
          </a:xfrm>
          <a:prstGeom prst="rect">
            <a:avLst/>
          </a:prstGeom>
          <a:noFill/>
          <a:ln/>
        </p:spPr>
        <p:txBody>
          <a:bodyPr wrap="square" lIns="0" tIns="0" rIns="0" bIns="0" rtlCol="0" anchor="ctr"/>
          <a:lstStyle/>
          <a:p>
            <a:pPr marL="0" indent="0" algn="ctr">
              <a:buNone/>
            </a:pPr>
            <a:r>
              <a:rPr lang="en-US" sz="2000" b="1" i="1" dirty="0">
                <a:solidFill>
                  <a:srgbClr val="A9C9BB"/>
                </a:solidFill>
                <a:latin typeface="Calibri" pitchFamily="34" charset="0"/>
                <a:ea typeface="Calibri" pitchFamily="34" charset="-122"/>
                <a:cs typeface="Calibri" pitchFamily="34" charset="-120"/>
              </a:rPr>
              <a:t>INPUT</a:t>
            </a:r>
            <a:endParaRPr lang="en-US" sz="2000" dirty="0"/>
          </a:p>
        </p:txBody>
      </p:sp>
      <p:sp>
        <p:nvSpPr>
          <p:cNvPr id="6" name="Text 4"/>
          <p:cNvSpPr/>
          <p:nvPr/>
        </p:nvSpPr>
        <p:spPr>
          <a:xfrm>
            <a:off x="640080" y="3075732"/>
            <a:ext cx="2011680" cy="1463040"/>
          </a:xfrm>
          <a:prstGeom prst="rect">
            <a:avLst/>
          </a:prstGeom>
          <a:noFill/>
          <a:ln/>
        </p:spPr>
        <p:txBody>
          <a:bodyPr wrap="square" lIns="0" tIns="0" rIns="0" bIns="0" rtlCol="0" anchor="ctr"/>
          <a:lstStyle/>
          <a:p>
            <a:pPr marL="0" indent="0" algn="ctr">
              <a:buNone/>
            </a:pPr>
            <a:r>
              <a:rPr lang="en-US" sz="2200" b="1" dirty="0">
                <a:solidFill>
                  <a:srgbClr val="A9C9BB"/>
                </a:solidFill>
                <a:latin typeface="Calibri" pitchFamily="34" charset="0"/>
                <a:ea typeface="Calibri" pitchFamily="34" charset="-122"/>
                <a:cs typeface="Calibri" pitchFamily="34" charset="-120"/>
              </a:rPr>
              <a:t>Any camera</a:t>
            </a:r>
            <a:endParaRPr lang="en-US" sz="2200" dirty="0"/>
          </a:p>
        </p:txBody>
      </p:sp>
      <p:sp>
        <p:nvSpPr>
          <p:cNvPr id="7" name="Text 5"/>
          <p:cNvSpPr/>
          <p:nvPr/>
        </p:nvSpPr>
        <p:spPr>
          <a:xfrm>
            <a:off x="640080" y="4401612"/>
            <a:ext cx="2011680" cy="365760"/>
          </a:xfrm>
          <a:prstGeom prst="rect">
            <a:avLst/>
          </a:prstGeom>
          <a:noFill/>
          <a:ln/>
        </p:spPr>
        <p:txBody>
          <a:bodyPr wrap="square" lIns="0" tIns="0" rIns="0" bIns="0" rtlCol="0" anchor="ctr"/>
          <a:lstStyle/>
          <a:p>
            <a:pPr marL="0" indent="0" algn="ctr">
              <a:buNone/>
            </a:pPr>
            <a:r>
              <a:rPr lang="en-US" sz="2000" dirty="0">
                <a:solidFill>
                  <a:srgbClr val="A9C9BB"/>
                </a:solidFill>
                <a:latin typeface="Calibri" pitchFamily="34" charset="0"/>
                <a:ea typeface="Calibri" pitchFamily="34" charset="-122"/>
                <a:cs typeface="Calibri" pitchFamily="34" charset="-120"/>
              </a:rPr>
              <a:t>RTSP  ·  IP  ·  Webcam</a:t>
            </a:r>
            <a:endParaRPr lang="en-US" sz="2000" dirty="0"/>
          </a:p>
        </p:txBody>
      </p:sp>
      <p:sp>
        <p:nvSpPr>
          <p:cNvPr id="8" name="Shape 6"/>
          <p:cNvSpPr/>
          <p:nvPr/>
        </p:nvSpPr>
        <p:spPr>
          <a:xfrm>
            <a:off x="3063240" y="2527092"/>
            <a:ext cx="4206240" cy="502920"/>
          </a:xfrm>
          <a:prstGeom prst="roundRect">
            <a:avLst>
              <a:gd name="adj" fmla="val 14545"/>
            </a:avLst>
          </a:prstGeom>
          <a:solidFill>
            <a:srgbClr val="FCFAF4"/>
          </a:solidFill>
          <a:ln w="12700">
            <a:solidFill>
              <a:srgbClr val="E0DAC9"/>
            </a:solidFill>
            <a:prstDash val="solid"/>
          </a:ln>
        </p:spPr>
      </p:sp>
      <p:sp>
        <p:nvSpPr>
          <p:cNvPr id="9" name="Text 7"/>
          <p:cNvSpPr/>
          <p:nvPr/>
        </p:nvSpPr>
        <p:spPr>
          <a:xfrm>
            <a:off x="3246120" y="2527092"/>
            <a:ext cx="2377440" cy="502920"/>
          </a:xfrm>
          <a:prstGeom prst="rect">
            <a:avLst/>
          </a:prstGeom>
          <a:noFill/>
          <a:ln/>
        </p:spPr>
        <p:txBody>
          <a:bodyPr wrap="square" lIns="0" tIns="0" rIns="0" bIns="0" rtlCol="0" anchor="ctr"/>
          <a:lstStyle/>
          <a:p>
            <a:pPr marL="0" indent="0">
              <a:buNone/>
            </a:pPr>
            <a:r>
              <a:rPr lang="en-US" sz="2200" b="1" dirty="0">
                <a:solidFill>
                  <a:srgbClr val="1F5C45"/>
                </a:solidFill>
                <a:latin typeface="Calibri" pitchFamily="34" charset="0"/>
                <a:ea typeface="Calibri" pitchFamily="34" charset="-122"/>
                <a:cs typeface="Calibri" pitchFamily="34" charset="-120"/>
              </a:rPr>
              <a:t>MediaPipe Pose</a:t>
            </a:r>
            <a:endParaRPr lang="en-US" sz="2200" dirty="0"/>
          </a:p>
        </p:txBody>
      </p:sp>
      <p:sp>
        <p:nvSpPr>
          <p:cNvPr id="10" name="Text 8"/>
          <p:cNvSpPr/>
          <p:nvPr/>
        </p:nvSpPr>
        <p:spPr>
          <a:xfrm>
            <a:off x="5440680" y="2527092"/>
            <a:ext cx="1737360" cy="502920"/>
          </a:xfrm>
          <a:prstGeom prst="rect">
            <a:avLst/>
          </a:prstGeom>
          <a:noFill/>
          <a:ln/>
        </p:spPr>
        <p:txBody>
          <a:bodyPr wrap="square" lIns="0" tIns="0" rIns="0" bIns="0" rtlCol="0" anchor="ctr"/>
          <a:lstStyle/>
          <a:p>
            <a:pPr marL="0" indent="0" algn="r">
              <a:buNone/>
            </a:pPr>
            <a:r>
              <a:rPr lang="en-US" sz="2000" i="1" dirty="0">
                <a:solidFill>
                  <a:srgbClr val="586A60"/>
                </a:solidFill>
                <a:latin typeface="Calibri" pitchFamily="34" charset="0"/>
                <a:ea typeface="Calibri" pitchFamily="34" charset="-122"/>
                <a:cs typeface="Calibri" pitchFamily="34" charset="-120"/>
              </a:rPr>
              <a:t>T0  ·  keypoints</a:t>
            </a:r>
            <a:endParaRPr lang="en-US" sz="2000" dirty="0"/>
          </a:p>
        </p:txBody>
      </p:sp>
      <p:sp>
        <p:nvSpPr>
          <p:cNvPr id="11" name="Shape 9"/>
          <p:cNvSpPr/>
          <p:nvPr/>
        </p:nvSpPr>
        <p:spPr>
          <a:xfrm>
            <a:off x="3063240" y="3121452"/>
            <a:ext cx="4206240" cy="502920"/>
          </a:xfrm>
          <a:prstGeom prst="roundRect">
            <a:avLst>
              <a:gd name="adj" fmla="val 14545"/>
            </a:avLst>
          </a:prstGeom>
          <a:solidFill>
            <a:srgbClr val="FCFAF4"/>
          </a:solidFill>
          <a:ln w="12700">
            <a:solidFill>
              <a:srgbClr val="E0DAC9"/>
            </a:solidFill>
            <a:prstDash val="solid"/>
          </a:ln>
        </p:spPr>
      </p:sp>
      <p:sp>
        <p:nvSpPr>
          <p:cNvPr id="12" name="Text 10"/>
          <p:cNvSpPr/>
          <p:nvPr/>
        </p:nvSpPr>
        <p:spPr>
          <a:xfrm>
            <a:off x="3246120" y="3121452"/>
            <a:ext cx="2377440" cy="502920"/>
          </a:xfrm>
          <a:prstGeom prst="rect">
            <a:avLst/>
          </a:prstGeom>
          <a:noFill/>
          <a:ln/>
        </p:spPr>
        <p:txBody>
          <a:bodyPr wrap="square" lIns="0" tIns="0" rIns="0" bIns="0" rtlCol="0" anchor="ctr"/>
          <a:lstStyle/>
          <a:p>
            <a:pPr marL="0" indent="0">
              <a:buNone/>
            </a:pPr>
            <a:r>
              <a:rPr lang="en-US" sz="2200" b="1" dirty="0">
                <a:solidFill>
                  <a:srgbClr val="1F5C45"/>
                </a:solidFill>
                <a:latin typeface="Calibri" pitchFamily="34" charset="0"/>
                <a:ea typeface="Calibri" pitchFamily="34" charset="-122"/>
                <a:cs typeface="Calibri" pitchFamily="34" charset="-120"/>
              </a:rPr>
              <a:t>YAMNet</a:t>
            </a:r>
            <a:endParaRPr lang="en-US" sz="2200" dirty="0"/>
          </a:p>
        </p:txBody>
      </p:sp>
      <p:sp>
        <p:nvSpPr>
          <p:cNvPr id="13" name="Text 11"/>
          <p:cNvSpPr/>
          <p:nvPr/>
        </p:nvSpPr>
        <p:spPr>
          <a:xfrm>
            <a:off x="5440680" y="3121452"/>
            <a:ext cx="1737360" cy="502920"/>
          </a:xfrm>
          <a:prstGeom prst="rect">
            <a:avLst/>
          </a:prstGeom>
          <a:noFill/>
          <a:ln/>
        </p:spPr>
        <p:txBody>
          <a:bodyPr wrap="square" lIns="0" tIns="0" rIns="0" bIns="0" rtlCol="0" anchor="ctr"/>
          <a:lstStyle/>
          <a:p>
            <a:pPr marL="0" indent="0" algn="r">
              <a:buNone/>
            </a:pPr>
            <a:r>
              <a:rPr lang="en-US" sz="2000" i="1" dirty="0">
                <a:solidFill>
                  <a:srgbClr val="586A60"/>
                </a:solidFill>
                <a:latin typeface="Calibri" pitchFamily="34" charset="0"/>
                <a:ea typeface="Calibri" pitchFamily="34" charset="-122"/>
                <a:cs typeface="Calibri" pitchFamily="34" charset="-120"/>
              </a:rPr>
              <a:t>T0  ·  audio events</a:t>
            </a:r>
            <a:endParaRPr lang="en-US" sz="2000" dirty="0"/>
          </a:p>
        </p:txBody>
      </p:sp>
      <p:sp>
        <p:nvSpPr>
          <p:cNvPr id="14" name="Shape 12"/>
          <p:cNvSpPr/>
          <p:nvPr/>
        </p:nvSpPr>
        <p:spPr>
          <a:xfrm>
            <a:off x="3063240" y="3715812"/>
            <a:ext cx="4206240" cy="502920"/>
          </a:xfrm>
          <a:prstGeom prst="roundRect">
            <a:avLst>
              <a:gd name="adj" fmla="val 14545"/>
            </a:avLst>
          </a:prstGeom>
          <a:solidFill>
            <a:srgbClr val="FCFAF4"/>
          </a:solidFill>
          <a:ln w="12700">
            <a:solidFill>
              <a:srgbClr val="E0DAC9"/>
            </a:solidFill>
            <a:prstDash val="solid"/>
          </a:ln>
        </p:spPr>
      </p:sp>
      <p:sp>
        <p:nvSpPr>
          <p:cNvPr id="15" name="Text 13"/>
          <p:cNvSpPr/>
          <p:nvPr/>
        </p:nvSpPr>
        <p:spPr>
          <a:xfrm>
            <a:off x="3246120" y="3715812"/>
            <a:ext cx="2377440" cy="502920"/>
          </a:xfrm>
          <a:prstGeom prst="rect">
            <a:avLst/>
          </a:prstGeom>
          <a:noFill/>
          <a:ln/>
        </p:spPr>
        <p:txBody>
          <a:bodyPr wrap="square" lIns="0" tIns="0" rIns="0" bIns="0" rtlCol="0" anchor="ctr"/>
          <a:lstStyle/>
          <a:p>
            <a:pPr marL="0" indent="0">
              <a:buNone/>
            </a:pPr>
            <a:r>
              <a:rPr lang="en-US" sz="2200" b="1" dirty="0">
                <a:solidFill>
                  <a:srgbClr val="1F5C45"/>
                </a:solidFill>
                <a:latin typeface="Calibri" pitchFamily="34" charset="0"/>
                <a:ea typeface="Calibri" pitchFamily="34" charset="-122"/>
                <a:cs typeface="Calibri" pitchFamily="34" charset="-120"/>
              </a:rPr>
              <a:t>SigLIP</a:t>
            </a:r>
            <a:endParaRPr lang="en-US" sz="2200" dirty="0"/>
          </a:p>
        </p:txBody>
      </p:sp>
      <p:sp>
        <p:nvSpPr>
          <p:cNvPr id="16" name="Text 14"/>
          <p:cNvSpPr/>
          <p:nvPr/>
        </p:nvSpPr>
        <p:spPr>
          <a:xfrm>
            <a:off x="5440680" y="3715812"/>
            <a:ext cx="1737360" cy="502920"/>
          </a:xfrm>
          <a:prstGeom prst="rect">
            <a:avLst/>
          </a:prstGeom>
          <a:noFill/>
          <a:ln/>
        </p:spPr>
        <p:txBody>
          <a:bodyPr wrap="square" lIns="0" tIns="0" rIns="0" bIns="0" rtlCol="0" anchor="ctr"/>
          <a:lstStyle/>
          <a:p>
            <a:pPr marL="0" indent="0" algn="r">
              <a:buNone/>
            </a:pPr>
            <a:r>
              <a:rPr lang="en-US" sz="2000" i="1" dirty="0">
                <a:solidFill>
                  <a:srgbClr val="586A60"/>
                </a:solidFill>
                <a:latin typeface="Calibri" pitchFamily="34" charset="0"/>
                <a:ea typeface="Calibri" pitchFamily="34" charset="-122"/>
                <a:cs typeface="Calibri" pitchFamily="34" charset="-120"/>
              </a:rPr>
              <a:t>T1  ·  image–text</a:t>
            </a:r>
            <a:endParaRPr lang="en-US" sz="2000" dirty="0"/>
          </a:p>
        </p:txBody>
      </p:sp>
      <p:sp>
        <p:nvSpPr>
          <p:cNvPr id="17" name="Shape 15"/>
          <p:cNvSpPr/>
          <p:nvPr/>
        </p:nvSpPr>
        <p:spPr>
          <a:xfrm>
            <a:off x="3063240" y="4310172"/>
            <a:ext cx="4206240" cy="502920"/>
          </a:xfrm>
          <a:prstGeom prst="roundRect">
            <a:avLst>
              <a:gd name="adj" fmla="val 14545"/>
            </a:avLst>
          </a:prstGeom>
          <a:solidFill>
            <a:srgbClr val="FCFAF4"/>
          </a:solidFill>
          <a:ln w="12700">
            <a:solidFill>
              <a:srgbClr val="E0DAC9"/>
            </a:solidFill>
            <a:prstDash val="solid"/>
          </a:ln>
        </p:spPr>
      </p:sp>
      <p:sp>
        <p:nvSpPr>
          <p:cNvPr id="18" name="Text 16"/>
          <p:cNvSpPr/>
          <p:nvPr/>
        </p:nvSpPr>
        <p:spPr>
          <a:xfrm>
            <a:off x="3246120" y="4310172"/>
            <a:ext cx="2377440" cy="502920"/>
          </a:xfrm>
          <a:prstGeom prst="rect">
            <a:avLst/>
          </a:prstGeom>
          <a:noFill/>
          <a:ln/>
        </p:spPr>
        <p:txBody>
          <a:bodyPr wrap="square" lIns="0" tIns="0" rIns="0" bIns="0" rtlCol="0" anchor="ctr"/>
          <a:lstStyle/>
          <a:p>
            <a:pPr marL="0" indent="0">
              <a:buNone/>
            </a:pPr>
            <a:r>
              <a:rPr lang="en-US" sz="2200" b="1" dirty="0">
                <a:solidFill>
                  <a:srgbClr val="1F5C45"/>
                </a:solidFill>
                <a:latin typeface="Calibri" pitchFamily="34" charset="0"/>
                <a:ea typeface="Calibri" pitchFamily="34" charset="-122"/>
                <a:cs typeface="Calibri" pitchFamily="34" charset="-120"/>
              </a:rPr>
              <a:t>VLM (async)</a:t>
            </a:r>
            <a:endParaRPr lang="en-US" sz="2200" dirty="0"/>
          </a:p>
        </p:txBody>
      </p:sp>
      <p:sp>
        <p:nvSpPr>
          <p:cNvPr id="19" name="Text 17"/>
          <p:cNvSpPr/>
          <p:nvPr/>
        </p:nvSpPr>
        <p:spPr>
          <a:xfrm>
            <a:off x="5440680" y="4310172"/>
            <a:ext cx="1737360" cy="502920"/>
          </a:xfrm>
          <a:prstGeom prst="rect">
            <a:avLst/>
          </a:prstGeom>
          <a:noFill/>
          <a:ln/>
        </p:spPr>
        <p:txBody>
          <a:bodyPr wrap="square" lIns="0" tIns="0" rIns="0" bIns="0" rtlCol="0" anchor="ctr"/>
          <a:lstStyle/>
          <a:p>
            <a:pPr marL="0" indent="0" algn="r">
              <a:buNone/>
            </a:pPr>
            <a:r>
              <a:rPr lang="en-US" sz="2000" i="1" dirty="0">
                <a:solidFill>
                  <a:srgbClr val="586A60"/>
                </a:solidFill>
                <a:latin typeface="Calibri" pitchFamily="34" charset="0"/>
                <a:ea typeface="Calibri" pitchFamily="34" charset="-122"/>
                <a:cs typeface="Calibri" pitchFamily="34" charset="-120"/>
              </a:rPr>
              <a:t>T2  ·  summarisation</a:t>
            </a:r>
            <a:endParaRPr lang="en-US" sz="2000" dirty="0"/>
          </a:p>
        </p:txBody>
      </p:sp>
      <p:sp>
        <p:nvSpPr>
          <p:cNvPr id="20" name="Shape 18"/>
          <p:cNvSpPr/>
          <p:nvPr/>
        </p:nvSpPr>
        <p:spPr>
          <a:xfrm>
            <a:off x="7589520" y="2527092"/>
            <a:ext cx="1920240" cy="2377440"/>
          </a:xfrm>
          <a:prstGeom prst="roundRect">
            <a:avLst>
              <a:gd name="adj" fmla="val 4762"/>
            </a:avLst>
          </a:prstGeom>
          <a:solidFill>
            <a:srgbClr val="2F7A5C"/>
          </a:solidFill>
          <a:ln w="12700">
            <a:solidFill>
              <a:srgbClr val="2F7A5C"/>
            </a:solidFill>
            <a:prstDash val="solid"/>
          </a:ln>
        </p:spPr>
      </p:sp>
      <p:sp>
        <p:nvSpPr>
          <p:cNvPr id="21" name="Text 19"/>
          <p:cNvSpPr/>
          <p:nvPr/>
        </p:nvSpPr>
        <p:spPr>
          <a:xfrm>
            <a:off x="7680960" y="2664252"/>
            <a:ext cx="1737360" cy="365760"/>
          </a:xfrm>
          <a:prstGeom prst="rect">
            <a:avLst/>
          </a:prstGeom>
          <a:noFill/>
          <a:ln/>
        </p:spPr>
        <p:txBody>
          <a:bodyPr wrap="square" lIns="0" tIns="0" rIns="0" bIns="0" rtlCol="0" anchor="ctr"/>
          <a:lstStyle/>
          <a:p>
            <a:pPr marL="0" indent="0" algn="ctr">
              <a:buNone/>
            </a:pPr>
            <a:r>
              <a:rPr lang="en-US" sz="2000" b="1" i="1" dirty="0">
                <a:solidFill>
                  <a:srgbClr val="F4F1E9"/>
                </a:solidFill>
                <a:latin typeface="Calibri" pitchFamily="34" charset="0"/>
                <a:ea typeface="Calibri" pitchFamily="34" charset="-122"/>
                <a:cs typeface="Calibri" pitchFamily="34" charset="-120"/>
              </a:rPr>
              <a:t>COMPOSE</a:t>
            </a:r>
            <a:endParaRPr lang="en-US" sz="2000" dirty="0"/>
          </a:p>
        </p:txBody>
      </p:sp>
      <p:sp>
        <p:nvSpPr>
          <p:cNvPr id="22" name="Text 20"/>
          <p:cNvSpPr/>
          <p:nvPr/>
        </p:nvSpPr>
        <p:spPr>
          <a:xfrm>
            <a:off x="7680960" y="3075732"/>
            <a:ext cx="1737360" cy="1463040"/>
          </a:xfrm>
          <a:prstGeom prst="rect">
            <a:avLst/>
          </a:prstGeom>
          <a:noFill/>
          <a:ln/>
        </p:spPr>
        <p:txBody>
          <a:bodyPr wrap="square" lIns="0" tIns="0" rIns="0" bIns="0" rtlCol="0" anchor="ctr"/>
          <a:lstStyle/>
          <a:p>
            <a:pPr marL="0" indent="0" algn="ctr">
              <a:buNone/>
            </a:pPr>
            <a:r>
              <a:rPr lang="en-US" sz="2200" b="1" dirty="0">
                <a:solidFill>
                  <a:srgbClr val="F4F1E9"/>
                </a:solidFill>
                <a:latin typeface="Calibri" pitchFamily="34" charset="0"/>
                <a:ea typeface="Calibri" pitchFamily="34" charset="-122"/>
                <a:cs typeface="Calibri" pitchFamily="34" charset="-120"/>
              </a:rPr>
              <a:t>Behaviour</a:t>
            </a:r>
            <a:endParaRPr lang="en-US" sz="2200" dirty="0"/>
          </a:p>
          <a:p>
            <a:pPr marL="0" indent="0" algn="ctr">
              <a:buNone/>
            </a:pPr>
            <a:r>
              <a:rPr lang="en-US" sz="2200" b="1" dirty="0">
                <a:solidFill>
                  <a:srgbClr val="F4F1E9"/>
                </a:solidFill>
                <a:latin typeface="Calibri" pitchFamily="34" charset="0"/>
                <a:ea typeface="Calibri" pitchFamily="34" charset="-122"/>
                <a:cs typeface="Calibri" pitchFamily="34" charset="-120"/>
              </a:rPr>
              <a:t>Catalog</a:t>
            </a:r>
            <a:endParaRPr lang="en-US" sz="2200" dirty="0"/>
          </a:p>
        </p:txBody>
      </p:sp>
      <p:sp>
        <p:nvSpPr>
          <p:cNvPr id="23" name="Text 21"/>
          <p:cNvSpPr/>
          <p:nvPr/>
        </p:nvSpPr>
        <p:spPr>
          <a:xfrm>
            <a:off x="7680960" y="4401612"/>
            <a:ext cx="1737360" cy="365760"/>
          </a:xfrm>
          <a:prstGeom prst="rect">
            <a:avLst/>
          </a:prstGeom>
          <a:noFill/>
          <a:ln/>
        </p:spPr>
        <p:txBody>
          <a:bodyPr wrap="square" lIns="0" tIns="0" rIns="0" bIns="0" rtlCol="0" anchor="ctr"/>
          <a:lstStyle/>
          <a:p>
            <a:pPr marL="0" indent="0" algn="ctr">
              <a:buNone/>
            </a:pPr>
            <a:r>
              <a:rPr lang="en-US" sz="2000" dirty="0">
                <a:solidFill>
                  <a:srgbClr val="F4F1E9"/>
                </a:solidFill>
                <a:latin typeface="Calibri" pitchFamily="34" charset="0"/>
                <a:ea typeface="Calibri" pitchFamily="34" charset="-122"/>
                <a:cs typeface="Calibri" pitchFamily="34" charset="-120"/>
              </a:rPr>
              <a:t>recipes</a:t>
            </a:r>
            <a:endParaRPr lang="en-US" sz="2000" dirty="0"/>
          </a:p>
        </p:txBody>
      </p:sp>
      <p:sp>
        <p:nvSpPr>
          <p:cNvPr id="24" name="Shape 22"/>
          <p:cNvSpPr/>
          <p:nvPr/>
        </p:nvSpPr>
        <p:spPr>
          <a:xfrm>
            <a:off x="9784080" y="2527092"/>
            <a:ext cx="1828800" cy="2377440"/>
          </a:xfrm>
          <a:prstGeom prst="roundRect">
            <a:avLst>
              <a:gd name="adj" fmla="val 5000"/>
            </a:avLst>
          </a:prstGeom>
          <a:solidFill>
            <a:srgbClr val="1F5C45"/>
          </a:solidFill>
          <a:ln w="12700">
            <a:solidFill>
              <a:srgbClr val="1F5C45"/>
            </a:solidFill>
            <a:prstDash val="solid"/>
          </a:ln>
        </p:spPr>
      </p:sp>
      <p:sp>
        <p:nvSpPr>
          <p:cNvPr id="25" name="Text 23"/>
          <p:cNvSpPr/>
          <p:nvPr/>
        </p:nvSpPr>
        <p:spPr>
          <a:xfrm>
            <a:off x="9875520" y="2664252"/>
            <a:ext cx="1645920" cy="365760"/>
          </a:xfrm>
          <a:prstGeom prst="rect">
            <a:avLst/>
          </a:prstGeom>
          <a:noFill/>
          <a:ln/>
        </p:spPr>
        <p:txBody>
          <a:bodyPr wrap="square" lIns="0" tIns="0" rIns="0" bIns="0" rtlCol="0" anchor="ctr"/>
          <a:lstStyle/>
          <a:p>
            <a:pPr marL="0" indent="0" algn="ctr">
              <a:buNone/>
            </a:pPr>
            <a:r>
              <a:rPr lang="en-US" sz="2000" b="1" i="1" dirty="0">
                <a:solidFill>
                  <a:srgbClr val="F4F1E9"/>
                </a:solidFill>
                <a:latin typeface="Calibri" pitchFamily="34" charset="0"/>
                <a:ea typeface="Calibri" pitchFamily="34" charset="-122"/>
                <a:cs typeface="Calibri" pitchFamily="34" charset="-120"/>
              </a:rPr>
              <a:t>OUTPUT</a:t>
            </a:r>
            <a:endParaRPr lang="en-US" sz="2000" dirty="0"/>
          </a:p>
        </p:txBody>
      </p:sp>
      <p:sp>
        <p:nvSpPr>
          <p:cNvPr id="26" name="Text 24"/>
          <p:cNvSpPr/>
          <p:nvPr/>
        </p:nvSpPr>
        <p:spPr>
          <a:xfrm>
            <a:off x="9875520" y="3075732"/>
            <a:ext cx="1645920" cy="1463040"/>
          </a:xfrm>
          <a:prstGeom prst="rect">
            <a:avLst/>
          </a:prstGeom>
          <a:noFill/>
          <a:ln/>
        </p:spPr>
        <p:txBody>
          <a:bodyPr wrap="square" lIns="0" tIns="0" rIns="0" bIns="0" rtlCol="0" anchor="ctr"/>
          <a:lstStyle/>
          <a:p>
            <a:pPr marL="0" indent="0" algn="ctr">
              <a:buNone/>
            </a:pPr>
            <a:r>
              <a:rPr lang="en-US" sz="2200" b="1" dirty="0">
                <a:solidFill>
                  <a:srgbClr val="F4F1E9"/>
                </a:solidFill>
                <a:latin typeface="Calibri" pitchFamily="34" charset="0"/>
                <a:ea typeface="Calibri" pitchFamily="34" charset="-122"/>
                <a:cs typeface="Calibri" pitchFamily="34" charset="-120"/>
              </a:rPr>
              <a:t>Caregiver</a:t>
            </a:r>
            <a:endParaRPr lang="en-US" sz="2200" dirty="0"/>
          </a:p>
          <a:p>
            <a:pPr marL="0" indent="0" algn="ctr">
              <a:buNone/>
            </a:pPr>
            <a:r>
              <a:rPr lang="en-US" sz="2200" b="1" dirty="0">
                <a:solidFill>
                  <a:srgbClr val="F4F1E9"/>
                </a:solidFill>
                <a:latin typeface="Calibri" pitchFamily="34" charset="0"/>
                <a:ea typeface="Calibri" pitchFamily="34" charset="-122"/>
                <a:cs typeface="Calibri" pitchFamily="34" charset="-120"/>
              </a:rPr>
              <a:t>alert</a:t>
            </a:r>
            <a:endParaRPr lang="en-US" sz="2200" dirty="0"/>
          </a:p>
        </p:txBody>
      </p:sp>
      <p:sp>
        <p:nvSpPr>
          <p:cNvPr id="27" name="Text 25"/>
          <p:cNvSpPr/>
          <p:nvPr/>
        </p:nvSpPr>
        <p:spPr>
          <a:xfrm>
            <a:off x="9875520" y="4401612"/>
            <a:ext cx="1645920" cy="365760"/>
          </a:xfrm>
          <a:prstGeom prst="rect">
            <a:avLst/>
          </a:prstGeom>
          <a:noFill/>
          <a:ln/>
        </p:spPr>
        <p:txBody>
          <a:bodyPr wrap="square" lIns="0" tIns="0" rIns="0" bIns="0" rtlCol="0" anchor="ctr"/>
          <a:lstStyle/>
          <a:p>
            <a:pPr marL="0" indent="0" algn="ctr">
              <a:buNone/>
            </a:pPr>
            <a:r>
              <a:rPr lang="en-US" sz="2000" dirty="0">
                <a:solidFill>
                  <a:srgbClr val="F4F1E9"/>
                </a:solidFill>
                <a:latin typeface="Calibri" pitchFamily="34" charset="0"/>
                <a:ea typeface="Calibri" pitchFamily="34" charset="-122"/>
                <a:cs typeface="Calibri" pitchFamily="34" charset="-120"/>
              </a:rPr>
              <a:t>+ event log</a:t>
            </a:r>
            <a:endParaRPr lang="en-US" sz="2000" dirty="0"/>
          </a:p>
        </p:txBody>
      </p:sp>
      <p:sp>
        <p:nvSpPr>
          <p:cNvPr id="28" name="Shape 26"/>
          <p:cNvSpPr/>
          <p:nvPr/>
        </p:nvSpPr>
        <p:spPr>
          <a:xfrm>
            <a:off x="2743200" y="3715812"/>
            <a:ext cx="320040" cy="0"/>
          </a:xfrm>
          <a:prstGeom prst="line">
            <a:avLst/>
          </a:prstGeom>
          <a:noFill/>
          <a:ln w="25400">
            <a:solidFill>
              <a:srgbClr val="2F7A5C"/>
            </a:solidFill>
            <a:prstDash val="solid"/>
            <a:tailEnd type="triangle"/>
          </a:ln>
        </p:spPr>
      </p:sp>
      <p:sp>
        <p:nvSpPr>
          <p:cNvPr id="29" name="Shape 27"/>
          <p:cNvSpPr/>
          <p:nvPr/>
        </p:nvSpPr>
        <p:spPr>
          <a:xfrm>
            <a:off x="7269480" y="3715812"/>
            <a:ext cx="320040" cy="0"/>
          </a:xfrm>
          <a:prstGeom prst="line">
            <a:avLst/>
          </a:prstGeom>
          <a:noFill/>
          <a:ln w="25400">
            <a:solidFill>
              <a:srgbClr val="2F7A5C"/>
            </a:solidFill>
            <a:prstDash val="solid"/>
            <a:tailEnd type="triangle"/>
          </a:ln>
        </p:spPr>
      </p:sp>
      <p:sp>
        <p:nvSpPr>
          <p:cNvPr id="30" name="Shape 28"/>
          <p:cNvSpPr/>
          <p:nvPr/>
        </p:nvSpPr>
        <p:spPr>
          <a:xfrm>
            <a:off x="9509760" y="3715812"/>
            <a:ext cx="274320" cy="0"/>
          </a:xfrm>
          <a:prstGeom prst="line">
            <a:avLst/>
          </a:prstGeom>
          <a:noFill/>
          <a:ln w="25400">
            <a:solidFill>
              <a:srgbClr val="2F7A5C"/>
            </a:solidFill>
            <a:prstDash val="solid"/>
            <a:tailEnd type="triangle"/>
          </a:ln>
        </p:spPr>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METHOD</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Three-tier runtime  —  continuous, cost-controlled</a:t>
            </a:r>
            <a:endParaRPr lang="en-US" sz="3600" dirty="0"/>
          </a:p>
        </p:txBody>
      </p:sp>
      <p:sp>
        <p:nvSpPr>
          <p:cNvPr id="4" name="Shape 2"/>
          <p:cNvSpPr/>
          <p:nvPr/>
        </p:nvSpPr>
        <p:spPr>
          <a:xfrm>
            <a:off x="548640" y="1737360"/>
            <a:ext cx="3566160" cy="3840480"/>
          </a:xfrm>
          <a:prstGeom prst="roundRect">
            <a:avLst>
              <a:gd name="adj" fmla="val 3846"/>
            </a:avLst>
          </a:prstGeom>
          <a:solidFill>
            <a:srgbClr val="163F30"/>
          </a:solidFill>
          <a:ln w="12700">
            <a:solidFill>
              <a:srgbClr val="163F30"/>
            </a:solidFill>
            <a:prstDash val="solid"/>
          </a:ln>
        </p:spPr>
      </p:sp>
      <p:sp>
        <p:nvSpPr>
          <p:cNvPr id="5" name="Text 3"/>
          <p:cNvSpPr/>
          <p:nvPr/>
        </p:nvSpPr>
        <p:spPr>
          <a:xfrm>
            <a:off x="822960" y="1874520"/>
            <a:ext cx="1371600" cy="640080"/>
          </a:xfrm>
          <a:prstGeom prst="rect">
            <a:avLst/>
          </a:prstGeom>
          <a:noFill/>
          <a:ln/>
        </p:spPr>
        <p:txBody>
          <a:bodyPr wrap="square" lIns="0" tIns="0" rIns="0" bIns="0" rtlCol="0" anchor="ctr"/>
          <a:lstStyle/>
          <a:p>
            <a:pPr marL="0" indent="0">
              <a:buNone/>
            </a:pPr>
            <a:r>
              <a:rPr lang="en-US" sz="4400" b="1" dirty="0">
                <a:solidFill>
                  <a:srgbClr val="F4F1E9"/>
                </a:solidFill>
                <a:latin typeface="Cambria" pitchFamily="34" charset="0"/>
                <a:ea typeface="Cambria" pitchFamily="34" charset="-122"/>
                <a:cs typeface="Cambria" pitchFamily="34" charset="-120"/>
              </a:rPr>
              <a:t>T0</a:t>
            </a:r>
            <a:endParaRPr lang="en-US" sz="4400" dirty="0"/>
          </a:p>
        </p:txBody>
      </p:sp>
      <p:sp>
        <p:nvSpPr>
          <p:cNvPr id="6" name="Text 4"/>
          <p:cNvSpPr/>
          <p:nvPr/>
        </p:nvSpPr>
        <p:spPr>
          <a:xfrm>
            <a:off x="1918447" y="2057400"/>
            <a:ext cx="2013473" cy="365760"/>
          </a:xfrm>
          <a:prstGeom prst="rect">
            <a:avLst/>
          </a:prstGeom>
          <a:noFill/>
          <a:ln/>
        </p:spPr>
        <p:txBody>
          <a:bodyPr wrap="square" lIns="0" tIns="0" rIns="0" bIns="0" rtlCol="0" anchor="ctr"/>
          <a:lstStyle/>
          <a:p>
            <a:pPr marL="0" indent="0" algn="r">
              <a:buNone/>
            </a:pPr>
            <a:r>
              <a:rPr lang="en-US" sz="2000" b="1" kern="0" spc="400" dirty="0">
                <a:solidFill>
                  <a:srgbClr val="A9C9BB"/>
                </a:solidFill>
                <a:latin typeface="Calibri" pitchFamily="34" charset="0"/>
                <a:ea typeface="Calibri" pitchFamily="34" charset="-122"/>
                <a:cs typeface="Calibri" pitchFamily="34" charset="-120"/>
              </a:rPr>
              <a:t>CONTINUOUS</a:t>
            </a:r>
            <a:endParaRPr lang="en-US" sz="2000" dirty="0"/>
          </a:p>
        </p:txBody>
      </p:sp>
      <p:sp>
        <p:nvSpPr>
          <p:cNvPr id="7" name="Text 5"/>
          <p:cNvSpPr/>
          <p:nvPr/>
        </p:nvSpPr>
        <p:spPr>
          <a:xfrm>
            <a:off x="822960" y="2926080"/>
            <a:ext cx="3017520" cy="1280160"/>
          </a:xfrm>
          <a:prstGeom prst="rect">
            <a:avLst/>
          </a:prstGeom>
          <a:noFill/>
          <a:ln/>
        </p:spPr>
        <p:txBody>
          <a:bodyPr wrap="square" lIns="0" tIns="0" rIns="0" bIns="0" rtlCol="0" anchor="ctr"/>
          <a:lstStyle/>
          <a:p>
            <a:pPr marL="0" indent="0">
              <a:buNone/>
            </a:pPr>
            <a:r>
              <a:rPr lang="en-US" sz="2600" b="1" dirty="0">
                <a:solidFill>
                  <a:srgbClr val="F4F1E9"/>
                </a:solidFill>
                <a:latin typeface="Cambria" pitchFamily="34" charset="0"/>
                <a:ea typeface="Cambria" pitchFamily="34" charset="-122"/>
                <a:cs typeface="Cambria" pitchFamily="34" charset="-120"/>
              </a:rPr>
              <a:t>Pose keypoints  +  audio events</a:t>
            </a:r>
            <a:endParaRPr lang="en-US" sz="2600" dirty="0"/>
          </a:p>
        </p:txBody>
      </p:sp>
      <p:sp>
        <p:nvSpPr>
          <p:cNvPr id="8" name="Text 6"/>
          <p:cNvSpPr/>
          <p:nvPr/>
        </p:nvSpPr>
        <p:spPr>
          <a:xfrm>
            <a:off x="822960" y="4480560"/>
            <a:ext cx="3017520" cy="914400"/>
          </a:xfrm>
          <a:prstGeom prst="rect">
            <a:avLst/>
          </a:prstGeom>
          <a:noFill/>
          <a:ln/>
        </p:spPr>
        <p:txBody>
          <a:bodyPr wrap="square" lIns="0" tIns="0" rIns="0" bIns="0" rtlCol="0" anchor="ctr"/>
          <a:lstStyle/>
          <a:p>
            <a:pPr marL="0" indent="0">
              <a:buNone/>
            </a:pPr>
            <a:r>
              <a:rPr lang="en-US" sz="2200" i="1" dirty="0">
                <a:solidFill>
                  <a:srgbClr val="A9C9BB"/>
                </a:solidFill>
                <a:latin typeface="Calibri" pitchFamily="34" charset="0"/>
                <a:ea typeface="Calibri" pitchFamily="34" charset="-122"/>
                <a:cs typeface="Calibri" pitchFamily="34" charset="-120"/>
              </a:rPr>
              <a:t>Cheap  ·  always-on  ·  every frame</a:t>
            </a:r>
            <a:endParaRPr lang="en-US" sz="2200" dirty="0"/>
          </a:p>
        </p:txBody>
      </p:sp>
      <p:sp>
        <p:nvSpPr>
          <p:cNvPr id="9" name="Shape 7"/>
          <p:cNvSpPr/>
          <p:nvPr/>
        </p:nvSpPr>
        <p:spPr>
          <a:xfrm>
            <a:off x="4297680" y="1737360"/>
            <a:ext cx="3566160" cy="3840480"/>
          </a:xfrm>
          <a:prstGeom prst="roundRect">
            <a:avLst>
              <a:gd name="adj" fmla="val 3846"/>
            </a:avLst>
          </a:prstGeom>
          <a:solidFill>
            <a:srgbClr val="1F5C45"/>
          </a:solidFill>
          <a:ln w="12700">
            <a:solidFill>
              <a:srgbClr val="1F5C45"/>
            </a:solidFill>
            <a:prstDash val="solid"/>
          </a:ln>
        </p:spPr>
      </p:sp>
      <p:sp>
        <p:nvSpPr>
          <p:cNvPr id="10" name="Text 8"/>
          <p:cNvSpPr/>
          <p:nvPr/>
        </p:nvSpPr>
        <p:spPr>
          <a:xfrm>
            <a:off x="4572000" y="1874520"/>
            <a:ext cx="1371600" cy="640080"/>
          </a:xfrm>
          <a:prstGeom prst="rect">
            <a:avLst/>
          </a:prstGeom>
          <a:noFill/>
          <a:ln/>
        </p:spPr>
        <p:txBody>
          <a:bodyPr wrap="square" lIns="0" tIns="0" rIns="0" bIns="0" rtlCol="0" anchor="ctr"/>
          <a:lstStyle/>
          <a:p>
            <a:pPr marL="0" indent="0">
              <a:buNone/>
            </a:pPr>
            <a:r>
              <a:rPr lang="en-US" sz="4400" b="1" dirty="0">
                <a:solidFill>
                  <a:srgbClr val="F4F1E9"/>
                </a:solidFill>
                <a:latin typeface="Cambria" pitchFamily="34" charset="0"/>
                <a:ea typeface="Cambria" pitchFamily="34" charset="-122"/>
                <a:cs typeface="Cambria" pitchFamily="34" charset="-120"/>
              </a:rPr>
              <a:t>T1</a:t>
            </a:r>
            <a:endParaRPr lang="en-US" sz="4400" dirty="0"/>
          </a:p>
        </p:txBody>
      </p:sp>
      <p:sp>
        <p:nvSpPr>
          <p:cNvPr id="11" name="Text 9"/>
          <p:cNvSpPr/>
          <p:nvPr/>
        </p:nvSpPr>
        <p:spPr>
          <a:xfrm>
            <a:off x="5852160" y="2057400"/>
            <a:ext cx="1828800" cy="365760"/>
          </a:xfrm>
          <a:prstGeom prst="rect">
            <a:avLst/>
          </a:prstGeom>
          <a:noFill/>
          <a:ln/>
        </p:spPr>
        <p:txBody>
          <a:bodyPr wrap="square" lIns="0" tIns="0" rIns="0" bIns="0" rtlCol="0" anchor="ctr"/>
          <a:lstStyle/>
          <a:p>
            <a:pPr marL="0" indent="0" algn="r">
              <a:buNone/>
            </a:pPr>
            <a:r>
              <a:rPr lang="en-US" sz="2000" b="1" kern="0" spc="400" dirty="0">
                <a:solidFill>
                  <a:srgbClr val="A9C9BB"/>
                </a:solidFill>
                <a:latin typeface="Calibri" pitchFamily="34" charset="0"/>
                <a:ea typeface="Calibri" pitchFamily="34" charset="-122"/>
                <a:cs typeface="Calibri" pitchFamily="34" charset="-120"/>
              </a:rPr>
              <a:t>SAMPLED</a:t>
            </a:r>
            <a:endParaRPr lang="en-US" sz="2000" dirty="0"/>
          </a:p>
        </p:txBody>
      </p:sp>
      <p:sp>
        <p:nvSpPr>
          <p:cNvPr id="12" name="Text 10"/>
          <p:cNvSpPr/>
          <p:nvPr/>
        </p:nvSpPr>
        <p:spPr>
          <a:xfrm>
            <a:off x="4572000" y="2926080"/>
            <a:ext cx="3017520" cy="1280160"/>
          </a:xfrm>
          <a:prstGeom prst="rect">
            <a:avLst/>
          </a:prstGeom>
          <a:noFill/>
          <a:ln/>
        </p:spPr>
        <p:txBody>
          <a:bodyPr wrap="square" lIns="0" tIns="0" rIns="0" bIns="0" rtlCol="0" anchor="ctr"/>
          <a:lstStyle/>
          <a:p>
            <a:pPr marL="0" indent="0">
              <a:buNone/>
            </a:pPr>
            <a:r>
              <a:rPr lang="en-US" sz="2600" b="1" dirty="0">
                <a:solidFill>
                  <a:srgbClr val="F4F1E9"/>
                </a:solidFill>
                <a:latin typeface="Cambria" pitchFamily="34" charset="0"/>
                <a:ea typeface="Cambria" pitchFamily="34" charset="-122"/>
                <a:cs typeface="Cambria" pitchFamily="34" charset="-120"/>
              </a:rPr>
              <a:t>Image-text gating (SigLIP)</a:t>
            </a:r>
            <a:endParaRPr lang="en-US" sz="2600" dirty="0"/>
          </a:p>
        </p:txBody>
      </p:sp>
      <p:sp>
        <p:nvSpPr>
          <p:cNvPr id="13" name="Text 11"/>
          <p:cNvSpPr/>
          <p:nvPr/>
        </p:nvSpPr>
        <p:spPr>
          <a:xfrm>
            <a:off x="4572000" y="4480560"/>
            <a:ext cx="3017520" cy="914400"/>
          </a:xfrm>
          <a:prstGeom prst="rect">
            <a:avLst/>
          </a:prstGeom>
          <a:noFill/>
          <a:ln/>
        </p:spPr>
        <p:txBody>
          <a:bodyPr wrap="square" lIns="0" tIns="0" rIns="0" bIns="0" rtlCol="0" anchor="ctr"/>
          <a:lstStyle/>
          <a:p>
            <a:pPr marL="0" indent="0">
              <a:buNone/>
            </a:pPr>
            <a:r>
              <a:rPr lang="en-US" sz="2200" i="1" dirty="0">
                <a:solidFill>
                  <a:srgbClr val="A9C9BB"/>
                </a:solidFill>
                <a:latin typeface="Calibri" pitchFamily="34" charset="0"/>
                <a:ea typeface="Calibri" pitchFamily="34" charset="-122"/>
                <a:cs typeface="Calibri" pitchFamily="34" charset="-120"/>
              </a:rPr>
              <a:t>Runs on candidate frames only</a:t>
            </a:r>
            <a:endParaRPr lang="en-US" sz="2200" dirty="0"/>
          </a:p>
        </p:txBody>
      </p:sp>
      <p:sp>
        <p:nvSpPr>
          <p:cNvPr id="14" name="Shape 12"/>
          <p:cNvSpPr/>
          <p:nvPr/>
        </p:nvSpPr>
        <p:spPr>
          <a:xfrm>
            <a:off x="8046720" y="1737360"/>
            <a:ext cx="3566160" cy="3840480"/>
          </a:xfrm>
          <a:prstGeom prst="roundRect">
            <a:avLst>
              <a:gd name="adj" fmla="val 3846"/>
            </a:avLst>
          </a:prstGeom>
          <a:solidFill>
            <a:srgbClr val="2F7A5C"/>
          </a:solidFill>
          <a:ln w="12700">
            <a:solidFill>
              <a:srgbClr val="2F7A5C"/>
            </a:solidFill>
            <a:prstDash val="solid"/>
          </a:ln>
        </p:spPr>
      </p:sp>
      <p:sp>
        <p:nvSpPr>
          <p:cNvPr id="15" name="Text 13"/>
          <p:cNvSpPr/>
          <p:nvPr/>
        </p:nvSpPr>
        <p:spPr>
          <a:xfrm>
            <a:off x="8321040" y="1874520"/>
            <a:ext cx="1371600" cy="640080"/>
          </a:xfrm>
          <a:prstGeom prst="rect">
            <a:avLst/>
          </a:prstGeom>
          <a:noFill/>
          <a:ln/>
        </p:spPr>
        <p:txBody>
          <a:bodyPr wrap="square" lIns="0" tIns="0" rIns="0" bIns="0" rtlCol="0" anchor="ctr"/>
          <a:lstStyle/>
          <a:p>
            <a:pPr marL="0" indent="0">
              <a:buNone/>
            </a:pPr>
            <a:r>
              <a:rPr lang="en-US" sz="4400" b="1" dirty="0">
                <a:solidFill>
                  <a:srgbClr val="F4F1E9"/>
                </a:solidFill>
                <a:latin typeface="Cambria" pitchFamily="34" charset="0"/>
                <a:ea typeface="Cambria" pitchFamily="34" charset="-122"/>
                <a:cs typeface="Cambria" pitchFamily="34" charset="-120"/>
              </a:rPr>
              <a:t>T2</a:t>
            </a:r>
            <a:endParaRPr lang="en-US" sz="4400" dirty="0"/>
          </a:p>
        </p:txBody>
      </p:sp>
      <p:sp>
        <p:nvSpPr>
          <p:cNvPr id="16" name="Text 14"/>
          <p:cNvSpPr/>
          <p:nvPr/>
        </p:nvSpPr>
        <p:spPr>
          <a:xfrm>
            <a:off x="9090212" y="2057400"/>
            <a:ext cx="2339788" cy="365760"/>
          </a:xfrm>
          <a:prstGeom prst="rect">
            <a:avLst/>
          </a:prstGeom>
          <a:noFill/>
          <a:ln/>
        </p:spPr>
        <p:txBody>
          <a:bodyPr wrap="square" lIns="0" tIns="0" rIns="0" bIns="0" rtlCol="0" anchor="ctr"/>
          <a:lstStyle/>
          <a:p>
            <a:pPr marL="0" indent="0" algn="r">
              <a:buNone/>
            </a:pPr>
            <a:r>
              <a:rPr lang="en-US" b="1" kern="0" spc="400" dirty="0">
                <a:solidFill>
                  <a:srgbClr val="A9C9BB"/>
                </a:solidFill>
                <a:latin typeface="Calibri" pitchFamily="34" charset="0"/>
                <a:ea typeface="Calibri" pitchFamily="34" charset="-122"/>
                <a:cs typeface="Calibri" pitchFamily="34" charset="-120"/>
              </a:rPr>
              <a:t>ASYNCHRONOUS</a:t>
            </a:r>
            <a:endParaRPr lang="en-US" dirty="0"/>
          </a:p>
        </p:txBody>
      </p:sp>
      <p:sp>
        <p:nvSpPr>
          <p:cNvPr id="17" name="Text 15"/>
          <p:cNvSpPr/>
          <p:nvPr/>
        </p:nvSpPr>
        <p:spPr>
          <a:xfrm>
            <a:off x="8321040" y="2926080"/>
            <a:ext cx="3017520" cy="1280160"/>
          </a:xfrm>
          <a:prstGeom prst="rect">
            <a:avLst/>
          </a:prstGeom>
          <a:noFill/>
          <a:ln/>
        </p:spPr>
        <p:txBody>
          <a:bodyPr wrap="square" lIns="0" tIns="0" rIns="0" bIns="0" rtlCol="0" anchor="ctr"/>
          <a:lstStyle/>
          <a:p>
            <a:pPr marL="0" indent="0">
              <a:buNone/>
            </a:pPr>
            <a:r>
              <a:rPr lang="en-US" sz="2600" b="1" dirty="0">
                <a:solidFill>
                  <a:srgbClr val="F4F1E9"/>
                </a:solidFill>
                <a:latin typeface="Cambria" pitchFamily="34" charset="0"/>
                <a:ea typeface="Cambria" pitchFamily="34" charset="-122"/>
                <a:cs typeface="Cambria" pitchFamily="34" charset="-120"/>
              </a:rPr>
              <a:t>Structured summary via VLM</a:t>
            </a:r>
            <a:endParaRPr lang="en-US" sz="2600" dirty="0"/>
          </a:p>
        </p:txBody>
      </p:sp>
      <p:sp>
        <p:nvSpPr>
          <p:cNvPr id="18" name="Text 16"/>
          <p:cNvSpPr/>
          <p:nvPr/>
        </p:nvSpPr>
        <p:spPr>
          <a:xfrm>
            <a:off x="8321040" y="4480560"/>
            <a:ext cx="3017520" cy="914400"/>
          </a:xfrm>
          <a:prstGeom prst="rect">
            <a:avLst/>
          </a:prstGeom>
          <a:noFill/>
          <a:ln/>
        </p:spPr>
        <p:txBody>
          <a:bodyPr wrap="square" lIns="0" tIns="0" rIns="0" bIns="0" rtlCol="0" anchor="ctr"/>
          <a:lstStyle/>
          <a:p>
            <a:pPr marL="0" indent="0">
              <a:buNone/>
            </a:pPr>
            <a:r>
              <a:rPr lang="en-US" sz="2200" i="1" dirty="0">
                <a:solidFill>
                  <a:srgbClr val="A9C9BB"/>
                </a:solidFill>
                <a:latin typeface="Calibri" pitchFamily="34" charset="0"/>
                <a:ea typeface="Calibri" pitchFamily="34" charset="-122"/>
                <a:cs typeface="Calibri" pitchFamily="34" charset="-120"/>
              </a:rPr>
              <a:t>Fires only on high-severity events</a:t>
            </a:r>
            <a:endParaRPr lang="en-US" sz="2200" dirty="0"/>
          </a:p>
        </p:txBody>
      </p:sp>
      <p:sp>
        <p:nvSpPr>
          <p:cNvPr id="19" name="Text 17"/>
          <p:cNvSpPr/>
          <p:nvPr/>
        </p:nvSpPr>
        <p:spPr>
          <a:xfrm>
            <a:off x="548640" y="5852160"/>
            <a:ext cx="11064240" cy="457200"/>
          </a:xfrm>
          <a:prstGeom prst="rect">
            <a:avLst/>
          </a:prstGeom>
          <a:noFill/>
          <a:ln/>
        </p:spPr>
        <p:txBody>
          <a:bodyPr wrap="square" lIns="0" tIns="0" rIns="0" bIns="0" rtlCol="0" anchor="ctr"/>
          <a:lstStyle/>
          <a:p>
            <a:pPr marL="0" indent="0" algn="ctr">
              <a:buNone/>
            </a:pPr>
            <a:r>
              <a:rPr lang="en-US" sz="2200" i="1" dirty="0">
                <a:solidFill>
                  <a:srgbClr val="16231E"/>
                </a:solidFill>
                <a:latin typeface="Calibri" pitchFamily="34" charset="0"/>
                <a:ea typeface="Calibri" pitchFamily="34" charset="-122"/>
                <a:cs typeface="Calibri" pitchFamily="34" charset="-120"/>
              </a:rPr>
              <a:t>Only the frames that need the expensive tier trigger the expensive tier. Continuous observation without continuous cost.</a:t>
            </a:r>
            <a:endParaRPr lang="en-US"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METHOD</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Behaviour Catalog  </a:t>
            </a:r>
            <a:r>
              <a:rPr lang="en-US" sz="3600" b="1" dirty="0" smtClean="0">
                <a:solidFill>
                  <a:srgbClr val="16231E"/>
                </a:solidFill>
                <a:latin typeface="Cambria" pitchFamily="34" charset="0"/>
                <a:ea typeface="Cambria" pitchFamily="34" charset="-122"/>
                <a:cs typeface="Cambria" pitchFamily="34" charset="-120"/>
              </a:rPr>
              <a:t>|</a:t>
            </a:r>
            <a:r>
              <a:rPr lang="en-US" sz="3600" b="1" dirty="0" smtClean="0">
                <a:solidFill>
                  <a:srgbClr val="16231E"/>
                </a:solidFill>
                <a:latin typeface="Cambria" pitchFamily="34" charset="0"/>
                <a:ea typeface="Cambria" pitchFamily="34" charset="-122"/>
                <a:cs typeface="Cambria" pitchFamily="34" charset="-120"/>
              </a:rPr>
              <a:t> </a:t>
            </a:r>
            <a:r>
              <a:rPr lang="en-US" sz="3600" b="1" dirty="0">
                <a:solidFill>
                  <a:srgbClr val="16231E"/>
                </a:solidFill>
                <a:latin typeface="Cambria" pitchFamily="34" charset="0"/>
                <a:ea typeface="Cambria" pitchFamily="34" charset="-122"/>
                <a:cs typeface="Cambria" pitchFamily="34" charset="-120"/>
              </a:rPr>
              <a:t>recipes, not new models</a:t>
            </a:r>
            <a:endParaRPr lang="en-US" sz="3600" dirty="0"/>
          </a:p>
        </p:txBody>
      </p:sp>
      <p:sp>
        <p:nvSpPr>
          <p:cNvPr id="4" name="Text 2"/>
          <p:cNvSpPr/>
          <p:nvPr/>
        </p:nvSpPr>
        <p:spPr>
          <a:xfrm>
            <a:off x="548640" y="1691640"/>
            <a:ext cx="5669280" cy="731520"/>
          </a:xfrm>
          <a:prstGeom prst="rect">
            <a:avLst/>
          </a:prstGeom>
          <a:noFill/>
          <a:ln/>
        </p:spPr>
        <p:txBody>
          <a:bodyPr wrap="square" lIns="0" tIns="0" rIns="0" bIns="0" rtlCol="0" anchor="ctr"/>
          <a:lstStyle/>
          <a:p>
            <a:pPr marL="0" indent="0">
              <a:buNone/>
            </a:pPr>
            <a:r>
              <a:rPr lang="en-US" sz="2400" b="1" dirty="0">
                <a:solidFill>
                  <a:srgbClr val="16231E"/>
                </a:solidFill>
                <a:latin typeface="Calibri" pitchFamily="34" charset="0"/>
                <a:ea typeface="Calibri" pitchFamily="34" charset="-122"/>
                <a:cs typeface="Calibri" pitchFamily="34" charset="-120"/>
              </a:rPr>
              <a:t>Every behaviour is a compositional recipe over adapter signals.</a:t>
            </a:r>
            <a:endParaRPr lang="en-US" sz="2400" dirty="0"/>
          </a:p>
        </p:txBody>
      </p:sp>
      <p:sp>
        <p:nvSpPr>
          <p:cNvPr id="5" name="Text 3"/>
          <p:cNvSpPr/>
          <p:nvPr/>
        </p:nvSpPr>
        <p:spPr>
          <a:xfrm>
            <a:off x="548640" y="2560320"/>
            <a:ext cx="5669280" cy="155448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Adding a new behaviour — a new stereotypy topography, a new distress signature — means writing a recipe. Not curating a video corpus. Not fine-tuning a model.</a:t>
            </a:r>
            <a:endParaRPr lang="en-US" sz="2200" dirty="0"/>
          </a:p>
        </p:txBody>
      </p:sp>
      <p:sp>
        <p:nvSpPr>
          <p:cNvPr id="6" name="Text 4"/>
          <p:cNvSpPr/>
          <p:nvPr/>
        </p:nvSpPr>
        <p:spPr>
          <a:xfrm>
            <a:off x="548640" y="4206240"/>
            <a:ext cx="5669280" cy="731520"/>
          </a:xfrm>
          <a:prstGeom prst="rect">
            <a:avLst/>
          </a:prstGeom>
          <a:noFill/>
          <a:ln/>
        </p:spPr>
        <p:txBody>
          <a:bodyPr wrap="square" lIns="0" tIns="0" rIns="0" bIns="0" rtlCol="0" anchor="ctr"/>
          <a:lstStyle/>
          <a:p>
            <a:pPr marL="0" indent="0">
              <a:buNone/>
            </a:pPr>
            <a:r>
              <a:rPr lang="en-US" sz="2200" i="1" dirty="0">
                <a:solidFill>
                  <a:srgbClr val="2F7A5C"/>
                </a:solidFill>
                <a:latin typeface="Calibri" pitchFamily="34" charset="0"/>
                <a:ea typeface="Calibri" pitchFamily="34" charset="-122"/>
                <a:cs typeface="Calibri" pitchFamily="34" charset="-120"/>
              </a:rPr>
              <a:t>This is the architectural claim that lets clinicians extend Ethan.</a:t>
            </a:r>
            <a:endParaRPr lang="en-US" sz="2200" dirty="0"/>
          </a:p>
        </p:txBody>
      </p:sp>
      <p:sp>
        <p:nvSpPr>
          <p:cNvPr id="7" name="Shape 5"/>
          <p:cNvSpPr/>
          <p:nvPr/>
        </p:nvSpPr>
        <p:spPr>
          <a:xfrm>
            <a:off x="6492240" y="1691640"/>
            <a:ext cx="5120640" cy="4023360"/>
          </a:xfrm>
          <a:prstGeom prst="roundRect">
            <a:avLst>
              <a:gd name="adj" fmla="val 2727"/>
            </a:avLst>
          </a:prstGeom>
          <a:solidFill>
            <a:srgbClr val="163F30"/>
          </a:solidFill>
          <a:ln w="12700">
            <a:solidFill>
              <a:srgbClr val="163F30"/>
            </a:solidFill>
            <a:prstDash val="solid"/>
          </a:ln>
        </p:spPr>
      </p:sp>
      <p:sp>
        <p:nvSpPr>
          <p:cNvPr id="8" name="Text 6"/>
          <p:cNvSpPr/>
          <p:nvPr/>
        </p:nvSpPr>
        <p:spPr>
          <a:xfrm>
            <a:off x="6766560" y="1874520"/>
            <a:ext cx="4663440" cy="365760"/>
          </a:xfrm>
          <a:prstGeom prst="rect">
            <a:avLst/>
          </a:prstGeom>
          <a:noFill/>
          <a:ln/>
        </p:spPr>
        <p:txBody>
          <a:bodyPr wrap="square" lIns="0" tIns="0" rIns="0" bIns="0" rtlCol="0" anchor="ctr"/>
          <a:lstStyle/>
          <a:p>
            <a:pPr marL="0" indent="0">
              <a:buNone/>
            </a:pPr>
            <a:r>
              <a:rPr lang="en-US" sz="2000" b="1" kern="0" spc="400" dirty="0">
                <a:solidFill>
                  <a:srgbClr val="A9C9BB"/>
                </a:solidFill>
                <a:latin typeface="Calibri" pitchFamily="34" charset="0"/>
                <a:ea typeface="Calibri" pitchFamily="34" charset="-122"/>
                <a:cs typeface="Calibri" pitchFamily="34" charset="-120"/>
              </a:rPr>
              <a:t>RECIPE  ·  head_banging</a:t>
            </a:r>
            <a:endParaRPr lang="en-US" sz="2000" dirty="0"/>
          </a:p>
        </p:txBody>
      </p:sp>
      <p:sp>
        <p:nvSpPr>
          <p:cNvPr id="9" name="Text 7"/>
          <p:cNvSpPr/>
          <p:nvPr/>
        </p:nvSpPr>
        <p:spPr>
          <a:xfrm>
            <a:off x="6766560" y="2377440"/>
            <a:ext cx="4663440" cy="3200400"/>
          </a:xfrm>
          <a:prstGeom prst="rect">
            <a:avLst/>
          </a:prstGeom>
          <a:noFill/>
          <a:ln/>
        </p:spPr>
        <p:txBody>
          <a:bodyPr wrap="square" lIns="0" tIns="0" rIns="0" bIns="0" rtlCol="0" anchor="ctr"/>
          <a:lstStyle/>
          <a:p>
            <a:pPr marL="0" indent="0">
              <a:buNone/>
            </a:pPr>
            <a:r>
              <a:rPr lang="en-US" sz="2400" b="1" dirty="0">
                <a:solidFill>
                  <a:srgbClr val="A9C9BB"/>
                </a:solidFill>
                <a:latin typeface="Cambria" pitchFamily="34" charset="0"/>
                <a:ea typeface="Cambria" pitchFamily="34" charset="-122"/>
                <a:cs typeface="Cambria" pitchFamily="34" charset="-120"/>
              </a:rPr>
              <a:t>when</a:t>
            </a:r>
            <a:endParaRPr lang="en-US" sz="2400" dirty="0"/>
          </a:p>
          <a:p>
            <a:pPr marL="0" indent="0">
              <a:buNone/>
            </a:pPr>
            <a:r>
              <a:rPr lang="en-US" sz="2400" dirty="0">
                <a:solidFill>
                  <a:srgbClr val="F4F1E9"/>
                </a:solidFill>
                <a:latin typeface="Cambria" pitchFamily="34" charset="0"/>
                <a:ea typeface="Cambria" pitchFamily="34" charset="-122"/>
                <a:cs typeface="Cambria" pitchFamily="34" charset="-120"/>
              </a:rPr>
              <a:t>   pose.head_forward_motion</a:t>
            </a:r>
            <a:endParaRPr lang="en-US" sz="2400" dirty="0"/>
          </a:p>
          <a:p>
            <a:pPr marL="0" indent="0">
              <a:buNone/>
            </a:pPr>
            <a:r>
              <a:rPr lang="en-US" sz="2400" b="1" dirty="0">
                <a:solidFill>
                  <a:srgbClr val="A9C9BB"/>
                </a:solidFill>
                <a:latin typeface="Cambria" pitchFamily="34" charset="0"/>
                <a:ea typeface="Cambria" pitchFamily="34" charset="-122"/>
                <a:cs typeface="Cambria" pitchFamily="34" charset="-120"/>
              </a:rPr>
              <a:t>and</a:t>
            </a:r>
            <a:endParaRPr lang="en-US" sz="2400" dirty="0"/>
          </a:p>
          <a:p>
            <a:pPr marL="0" indent="0">
              <a:buNone/>
            </a:pPr>
            <a:r>
              <a:rPr lang="en-US" sz="2400" dirty="0">
                <a:solidFill>
                  <a:srgbClr val="F4F1E9"/>
                </a:solidFill>
                <a:latin typeface="Cambria" pitchFamily="34" charset="0"/>
                <a:ea typeface="Cambria" pitchFamily="34" charset="-122"/>
                <a:cs typeface="Cambria" pitchFamily="34" charset="-120"/>
              </a:rPr>
              <a:t>   audio.impact_thump</a:t>
            </a:r>
            <a:endParaRPr lang="en-US" sz="2400" dirty="0"/>
          </a:p>
          <a:p>
            <a:pPr marL="0" indent="0">
              <a:buNone/>
            </a:pPr>
            <a:r>
              <a:rPr lang="en-US" sz="2400" b="1" dirty="0">
                <a:solidFill>
                  <a:srgbClr val="A9C9BB"/>
                </a:solidFill>
                <a:latin typeface="Cambria" pitchFamily="34" charset="0"/>
                <a:ea typeface="Cambria" pitchFamily="34" charset="-122"/>
                <a:cs typeface="Cambria" pitchFamily="34" charset="-120"/>
              </a:rPr>
              <a:t>sustained</a:t>
            </a:r>
            <a:endParaRPr lang="en-US" sz="2400" dirty="0"/>
          </a:p>
          <a:p>
            <a:pPr marL="0" indent="0">
              <a:buNone/>
            </a:pPr>
            <a:r>
              <a:rPr lang="en-US" sz="2400" dirty="0">
                <a:solidFill>
                  <a:srgbClr val="F4F1E9"/>
                </a:solidFill>
                <a:latin typeface="Cambria" pitchFamily="34" charset="0"/>
                <a:ea typeface="Cambria" pitchFamily="34" charset="-122"/>
                <a:cs typeface="Cambria" pitchFamily="34" charset="-120"/>
              </a:rPr>
              <a:t>   ≥ 2 events within 3 sec</a:t>
            </a:r>
            <a:endParaRPr lang="en-US" sz="2400" dirty="0"/>
          </a:p>
          <a:p>
            <a:pPr marL="0" indent="0">
              <a:buNone/>
            </a:pPr>
            <a:r>
              <a:rPr lang="en-US" sz="2400" b="1" dirty="0">
                <a:solidFill>
                  <a:srgbClr val="A9C9BB"/>
                </a:solidFill>
                <a:latin typeface="Cambria" pitchFamily="34" charset="0"/>
                <a:ea typeface="Cambria" pitchFamily="34" charset="-122"/>
                <a:cs typeface="Cambria" pitchFamily="34" charset="-120"/>
              </a:rPr>
              <a:t>then</a:t>
            </a:r>
            <a:endParaRPr lang="en-US" sz="2400" dirty="0"/>
          </a:p>
          <a:p>
            <a:pPr marL="0" indent="0">
              <a:buNone/>
            </a:pPr>
            <a:r>
              <a:rPr lang="en-US" sz="2400" b="1" dirty="0">
                <a:solidFill>
                  <a:srgbClr val="F4F1E9"/>
                </a:solidFill>
                <a:latin typeface="Cambria" pitchFamily="34" charset="0"/>
                <a:ea typeface="Cambria" pitchFamily="34" charset="-122"/>
                <a:cs typeface="Cambria" pitchFamily="34" charset="-120"/>
              </a:rPr>
              <a:t>   emit event(severity = HIGH)</a:t>
            </a:r>
            <a:endParaRPr lang="en-US" sz="2400" dirty="0"/>
          </a:p>
        </p:txBody>
      </p:sp>
      <p:sp>
        <p:nvSpPr>
          <p:cNvPr id="10" name="Shape 8"/>
          <p:cNvSpPr/>
          <p:nvPr/>
        </p:nvSpPr>
        <p:spPr>
          <a:xfrm>
            <a:off x="548640" y="5811825"/>
            <a:ext cx="11064240" cy="685800"/>
          </a:xfrm>
          <a:prstGeom prst="roundRect">
            <a:avLst>
              <a:gd name="adj" fmla="val 13333"/>
            </a:avLst>
          </a:prstGeom>
          <a:solidFill>
            <a:srgbClr val="FCFAF4"/>
          </a:solidFill>
          <a:ln w="12700">
            <a:solidFill>
              <a:srgbClr val="2F7A5C"/>
            </a:solidFill>
            <a:prstDash val="solid"/>
          </a:ln>
        </p:spPr>
      </p:sp>
      <p:sp>
        <p:nvSpPr>
          <p:cNvPr id="11" name="Text 9"/>
          <p:cNvSpPr/>
          <p:nvPr/>
        </p:nvSpPr>
        <p:spPr>
          <a:xfrm>
            <a:off x="548640" y="5802860"/>
            <a:ext cx="11064240" cy="685800"/>
          </a:xfrm>
          <a:prstGeom prst="rect">
            <a:avLst/>
          </a:prstGeom>
          <a:noFill/>
          <a:ln/>
        </p:spPr>
        <p:txBody>
          <a:bodyPr wrap="square" lIns="0" tIns="0" rIns="0" bIns="0" rtlCol="0" anchor="ctr"/>
          <a:lstStyle/>
          <a:p>
            <a:pPr marL="0" indent="0" algn="ctr">
              <a:buNone/>
            </a:pPr>
            <a:r>
              <a:rPr lang="en-US" sz="2200" b="1" dirty="0">
                <a:solidFill>
                  <a:srgbClr val="16231E"/>
                </a:solidFill>
                <a:latin typeface="Calibri" pitchFamily="34" charset="0"/>
                <a:ea typeface="Calibri" pitchFamily="34" charset="-122"/>
                <a:cs typeface="Calibri" pitchFamily="34" charset="-120"/>
              </a:rPr>
              <a:t>10 seed recipes  →  extensible by clinicians and researchers without a code release</a:t>
            </a:r>
            <a:endParaRPr lang="en-US" sz="2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3EC"/>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RESULTS</a:t>
            </a:r>
            <a:endParaRPr lang="en-US" sz="2000" dirty="0"/>
          </a:p>
        </p:txBody>
      </p:sp>
      <p:sp>
        <p:nvSpPr>
          <p:cNvPr id="3" name="Text 1"/>
          <p:cNvSpPr/>
          <p:nvPr/>
        </p:nvSpPr>
        <p:spPr>
          <a:xfrm>
            <a:off x="548640" y="777240"/>
            <a:ext cx="11064240" cy="731520"/>
          </a:xfrm>
          <a:prstGeom prst="rect">
            <a:avLst/>
          </a:prstGeom>
          <a:noFill/>
          <a:ln/>
        </p:spPr>
        <p:txBody>
          <a:bodyPr wrap="square" lIns="0" tIns="0" rIns="0" bIns="0" rtlCol="0" anchor="ctr"/>
          <a:lstStyle/>
          <a:p>
            <a:pPr marL="0" indent="0">
              <a:buNone/>
            </a:pPr>
            <a:r>
              <a:rPr lang="en-US" sz="3600" b="1" dirty="0">
                <a:solidFill>
                  <a:srgbClr val="16231E"/>
                </a:solidFill>
                <a:latin typeface="Cambria" pitchFamily="34" charset="0"/>
                <a:ea typeface="Cambria" pitchFamily="34" charset="-122"/>
                <a:cs typeface="Cambria" pitchFamily="34" charset="-120"/>
              </a:rPr>
              <a:t>8-week feasibility study  ·  n = 34  ·  IEC-reviewed</a:t>
            </a:r>
            <a:endParaRPr lang="en-US" sz="3600" dirty="0"/>
          </a:p>
        </p:txBody>
      </p:sp>
      <p:sp>
        <p:nvSpPr>
          <p:cNvPr id="4" name="Shape 2"/>
          <p:cNvSpPr/>
          <p:nvPr/>
        </p:nvSpPr>
        <p:spPr>
          <a:xfrm>
            <a:off x="548640" y="1691640"/>
            <a:ext cx="3566160" cy="2468880"/>
          </a:xfrm>
          <a:prstGeom prst="roundRect">
            <a:avLst>
              <a:gd name="adj" fmla="val 5556"/>
            </a:avLst>
          </a:prstGeom>
          <a:solidFill>
            <a:srgbClr val="163F30"/>
          </a:solidFill>
          <a:ln w="12700">
            <a:solidFill>
              <a:srgbClr val="163F30"/>
            </a:solidFill>
            <a:prstDash val="solid"/>
          </a:ln>
        </p:spPr>
      </p:sp>
      <p:sp>
        <p:nvSpPr>
          <p:cNvPr id="5" name="Text 3"/>
          <p:cNvSpPr/>
          <p:nvPr/>
        </p:nvSpPr>
        <p:spPr>
          <a:xfrm>
            <a:off x="731520" y="1783080"/>
            <a:ext cx="3200400" cy="1371600"/>
          </a:xfrm>
          <a:prstGeom prst="rect">
            <a:avLst/>
          </a:prstGeom>
          <a:noFill/>
          <a:ln/>
        </p:spPr>
        <p:txBody>
          <a:bodyPr wrap="square" lIns="0" tIns="0" rIns="0" bIns="0" rtlCol="0" anchor="ctr"/>
          <a:lstStyle/>
          <a:p>
            <a:pPr marL="0" indent="0" algn="ctr">
              <a:buNone/>
            </a:pPr>
            <a:r>
              <a:rPr lang="en-US" sz="6400" b="1" dirty="0">
                <a:solidFill>
                  <a:srgbClr val="F4F1E9"/>
                </a:solidFill>
                <a:latin typeface="Cambria" pitchFamily="34" charset="0"/>
                <a:ea typeface="Cambria" pitchFamily="34" charset="-122"/>
                <a:cs typeface="Cambria" pitchFamily="34" charset="-120"/>
              </a:rPr>
              <a:t>88 %</a:t>
            </a:r>
            <a:endParaRPr lang="en-US" sz="6400" dirty="0"/>
          </a:p>
        </p:txBody>
      </p:sp>
      <p:sp>
        <p:nvSpPr>
          <p:cNvPr id="6" name="Text 4"/>
          <p:cNvSpPr/>
          <p:nvPr/>
        </p:nvSpPr>
        <p:spPr>
          <a:xfrm>
            <a:off x="731520" y="3108960"/>
            <a:ext cx="3200400" cy="457200"/>
          </a:xfrm>
          <a:prstGeom prst="rect">
            <a:avLst/>
          </a:prstGeom>
          <a:noFill/>
          <a:ln/>
        </p:spPr>
        <p:txBody>
          <a:bodyPr wrap="square" lIns="0" tIns="0" rIns="0" bIns="0" rtlCol="0" anchor="ctr"/>
          <a:lstStyle/>
          <a:p>
            <a:pPr marL="0" indent="0" algn="ctr">
              <a:buNone/>
            </a:pPr>
            <a:r>
              <a:rPr lang="en-US" sz="2200" b="1" kern="0" spc="300" dirty="0">
                <a:solidFill>
                  <a:srgbClr val="A9C9BB"/>
                </a:solidFill>
                <a:latin typeface="Calibri" pitchFamily="34" charset="0"/>
                <a:ea typeface="Calibri" pitchFamily="34" charset="-122"/>
                <a:cs typeface="Calibri" pitchFamily="34" charset="-120"/>
              </a:rPr>
              <a:t>sensitivity</a:t>
            </a:r>
            <a:endParaRPr lang="en-US" sz="2200" dirty="0"/>
          </a:p>
        </p:txBody>
      </p:sp>
      <p:sp>
        <p:nvSpPr>
          <p:cNvPr id="7" name="Text 5"/>
          <p:cNvSpPr/>
          <p:nvPr/>
        </p:nvSpPr>
        <p:spPr>
          <a:xfrm>
            <a:off x="731520" y="3611880"/>
            <a:ext cx="3200400" cy="457200"/>
          </a:xfrm>
          <a:prstGeom prst="rect">
            <a:avLst/>
          </a:prstGeom>
          <a:noFill/>
          <a:ln/>
        </p:spPr>
        <p:txBody>
          <a:bodyPr wrap="square" lIns="0" tIns="0" rIns="0" bIns="0" rtlCol="0" anchor="ctr"/>
          <a:lstStyle/>
          <a:p>
            <a:pPr marL="0" indent="0" algn="ctr">
              <a:buNone/>
            </a:pPr>
            <a:r>
              <a:rPr lang="en-US" sz="2000" i="1" dirty="0">
                <a:solidFill>
                  <a:srgbClr val="A9C9BB"/>
                </a:solidFill>
                <a:latin typeface="Calibri" pitchFamily="34" charset="0"/>
                <a:ea typeface="Calibri" pitchFamily="34" charset="-122"/>
                <a:cs typeface="Calibri" pitchFamily="34" charset="-120"/>
              </a:rPr>
              <a:t>event-level vs educator labels</a:t>
            </a:r>
            <a:endParaRPr lang="en-US" sz="2000" dirty="0"/>
          </a:p>
        </p:txBody>
      </p:sp>
      <p:sp>
        <p:nvSpPr>
          <p:cNvPr id="8" name="Shape 6"/>
          <p:cNvSpPr/>
          <p:nvPr/>
        </p:nvSpPr>
        <p:spPr>
          <a:xfrm>
            <a:off x="4297680" y="1691640"/>
            <a:ext cx="3566160" cy="2468880"/>
          </a:xfrm>
          <a:prstGeom prst="roundRect">
            <a:avLst>
              <a:gd name="adj" fmla="val 5556"/>
            </a:avLst>
          </a:prstGeom>
          <a:solidFill>
            <a:srgbClr val="163F30"/>
          </a:solidFill>
          <a:ln w="12700">
            <a:solidFill>
              <a:srgbClr val="163F30"/>
            </a:solidFill>
            <a:prstDash val="solid"/>
          </a:ln>
        </p:spPr>
      </p:sp>
      <p:sp>
        <p:nvSpPr>
          <p:cNvPr id="9" name="Text 7"/>
          <p:cNvSpPr/>
          <p:nvPr/>
        </p:nvSpPr>
        <p:spPr>
          <a:xfrm>
            <a:off x="4480560" y="1783080"/>
            <a:ext cx="3200400" cy="1371600"/>
          </a:xfrm>
          <a:prstGeom prst="rect">
            <a:avLst/>
          </a:prstGeom>
          <a:noFill/>
          <a:ln/>
        </p:spPr>
        <p:txBody>
          <a:bodyPr wrap="square" lIns="0" tIns="0" rIns="0" bIns="0" rtlCol="0" anchor="ctr"/>
          <a:lstStyle/>
          <a:p>
            <a:pPr marL="0" indent="0" algn="ctr">
              <a:buNone/>
            </a:pPr>
            <a:r>
              <a:rPr lang="en-US" sz="6400" b="1" dirty="0">
                <a:solidFill>
                  <a:srgbClr val="F4F1E9"/>
                </a:solidFill>
                <a:latin typeface="Cambria" pitchFamily="34" charset="0"/>
                <a:ea typeface="Cambria" pitchFamily="34" charset="-122"/>
                <a:cs typeface="Cambria" pitchFamily="34" charset="-120"/>
              </a:rPr>
              <a:t>84 %</a:t>
            </a:r>
            <a:endParaRPr lang="en-US" sz="6400" dirty="0"/>
          </a:p>
        </p:txBody>
      </p:sp>
      <p:sp>
        <p:nvSpPr>
          <p:cNvPr id="10" name="Text 8"/>
          <p:cNvSpPr/>
          <p:nvPr/>
        </p:nvSpPr>
        <p:spPr>
          <a:xfrm>
            <a:off x="4480560" y="3108960"/>
            <a:ext cx="3200400" cy="457200"/>
          </a:xfrm>
          <a:prstGeom prst="rect">
            <a:avLst/>
          </a:prstGeom>
          <a:noFill/>
          <a:ln/>
        </p:spPr>
        <p:txBody>
          <a:bodyPr wrap="square" lIns="0" tIns="0" rIns="0" bIns="0" rtlCol="0" anchor="ctr"/>
          <a:lstStyle/>
          <a:p>
            <a:pPr marL="0" indent="0" algn="ctr">
              <a:buNone/>
            </a:pPr>
            <a:r>
              <a:rPr lang="en-US" sz="2200" b="1" kern="0" spc="300" dirty="0">
                <a:solidFill>
                  <a:srgbClr val="A9C9BB"/>
                </a:solidFill>
                <a:latin typeface="Calibri" pitchFamily="34" charset="0"/>
                <a:ea typeface="Calibri" pitchFamily="34" charset="-122"/>
                <a:cs typeface="Calibri" pitchFamily="34" charset="-120"/>
              </a:rPr>
              <a:t>precision</a:t>
            </a:r>
            <a:endParaRPr lang="en-US" sz="2200" dirty="0"/>
          </a:p>
        </p:txBody>
      </p:sp>
      <p:sp>
        <p:nvSpPr>
          <p:cNvPr id="11" name="Text 9"/>
          <p:cNvSpPr/>
          <p:nvPr/>
        </p:nvSpPr>
        <p:spPr>
          <a:xfrm>
            <a:off x="4480560" y="3611880"/>
            <a:ext cx="3200400" cy="457200"/>
          </a:xfrm>
          <a:prstGeom prst="rect">
            <a:avLst/>
          </a:prstGeom>
          <a:noFill/>
          <a:ln/>
        </p:spPr>
        <p:txBody>
          <a:bodyPr wrap="square" lIns="0" tIns="0" rIns="0" bIns="0" rtlCol="0" anchor="ctr"/>
          <a:lstStyle/>
          <a:p>
            <a:pPr marL="0" indent="0" algn="ctr">
              <a:buNone/>
            </a:pPr>
            <a:r>
              <a:rPr lang="en-US" sz="2000" i="1" dirty="0">
                <a:solidFill>
                  <a:srgbClr val="A9C9BB"/>
                </a:solidFill>
                <a:latin typeface="Calibri" pitchFamily="34" charset="0"/>
                <a:ea typeface="Calibri" pitchFamily="34" charset="-122"/>
                <a:cs typeface="Calibri" pitchFamily="34" charset="-120"/>
              </a:rPr>
              <a:t>across 6 priority behaviours</a:t>
            </a:r>
            <a:endParaRPr lang="en-US" sz="2000" dirty="0"/>
          </a:p>
        </p:txBody>
      </p:sp>
      <p:sp>
        <p:nvSpPr>
          <p:cNvPr id="12" name="Shape 10"/>
          <p:cNvSpPr/>
          <p:nvPr/>
        </p:nvSpPr>
        <p:spPr>
          <a:xfrm>
            <a:off x="8046720" y="1691640"/>
            <a:ext cx="3566160" cy="2468880"/>
          </a:xfrm>
          <a:prstGeom prst="roundRect">
            <a:avLst>
              <a:gd name="adj" fmla="val 5556"/>
            </a:avLst>
          </a:prstGeom>
          <a:solidFill>
            <a:srgbClr val="163F30"/>
          </a:solidFill>
          <a:ln w="12700">
            <a:solidFill>
              <a:srgbClr val="163F30"/>
            </a:solidFill>
            <a:prstDash val="solid"/>
          </a:ln>
        </p:spPr>
      </p:sp>
      <p:sp>
        <p:nvSpPr>
          <p:cNvPr id="13" name="Text 11"/>
          <p:cNvSpPr/>
          <p:nvPr/>
        </p:nvSpPr>
        <p:spPr>
          <a:xfrm>
            <a:off x="8229600" y="1783080"/>
            <a:ext cx="3200400" cy="1371600"/>
          </a:xfrm>
          <a:prstGeom prst="rect">
            <a:avLst/>
          </a:prstGeom>
          <a:noFill/>
          <a:ln/>
        </p:spPr>
        <p:txBody>
          <a:bodyPr wrap="square" lIns="0" tIns="0" rIns="0" bIns="0" rtlCol="0" anchor="ctr"/>
          <a:lstStyle/>
          <a:p>
            <a:pPr marL="0" indent="0" algn="ctr">
              <a:buNone/>
            </a:pPr>
            <a:r>
              <a:rPr lang="en-US" sz="6400" b="1" dirty="0">
                <a:solidFill>
                  <a:srgbClr val="F4F1E9"/>
                </a:solidFill>
                <a:latin typeface="Cambria" pitchFamily="34" charset="0"/>
                <a:ea typeface="Cambria" pitchFamily="34" charset="-122"/>
                <a:cs typeface="Cambria" pitchFamily="34" charset="-120"/>
              </a:rPr>
              <a:t>− 16 %</a:t>
            </a:r>
            <a:endParaRPr lang="en-US" sz="6400" dirty="0"/>
          </a:p>
        </p:txBody>
      </p:sp>
      <p:sp>
        <p:nvSpPr>
          <p:cNvPr id="14" name="Text 12"/>
          <p:cNvSpPr/>
          <p:nvPr/>
        </p:nvSpPr>
        <p:spPr>
          <a:xfrm>
            <a:off x="8229600" y="3108960"/>
            <a:ext cx="3200400" cy="457200"/>
          </a:xfrm>
          <a:prstGeom prst="rect">
            <a:avLst/>
          </a:prstGeom>
          <a:noFill/>
          <a:ln/>
        </p:spPr>
        <p:txBody>
          <a:bodyPr wrap="square" lIns="0" tIns="0" rIns="0" bIns="0" rtlCol="0" anchor="ctr"/>
          <a:lstStyle/>
          <a:p>
            <a:pPr marL="0" indent="0" algn="ctr">
              <a:buNone/>
            </a:pPr>
            <a:r>
              <a:rPr lang="en-US" sz="2200" b="1" kern="0" spc="300" dirty="0">
                <a:solidFill>
                  <a:srgbClr val="A9C9BB"/>
                </a:solidFill>
                <a:latin typeface="Calibri" pitchFamily="34" charset="0"/>
                <a:ea typeface="Calibri" pitchFamily="34" charset="-122"/>
                <a:cs typeface="Calibri" pitchFamily="34" charset="-120"/>
              </a:rPr>
              <a:t>Zarit Burden</a:t>
            </a:r>
            <a:endParaRPr lang="en-US" sz="2200" dirty="0"/>
          </a:p>
        </p:txBody>
      </p:sp>
      <p:sp>
        <p:nvSpPr>
          <p:cNvPr id="15" name="Text 13"/>
          <p:cNvSpPr/>
          <p:nvPr/>
        </p:nvSpPr>
        <p:spPr>
          <a:xfrm>
            <a:off x="8229600" y="3611880"/>
            <a:ext cx="3200400" cy="457200"/>
          </a:xfrm>
          <a:prstGeom prst="rect">
            <a:avLst/>
          </a:prstGeom>
          <a:noFill/>
          <a:ln/>
        </p:spPr>
        <p:txBody>
          <a:bodyPr wrap="square" lIns="0" tIns="0" rIns="0" bIns="0" rtlCol="0" anchor="ctr"/>
          <a:lstStyle/>
          <a:p>
            <a:pPr marL="0" indent="0" algn="ctr">
              <a:buNone/>
            </a:pPr>
            <a:r>
              <a:rPr lang="en-US" sz="2000" i="1" dirty="0">
                <a:solidFill>
                  <a:srgbClr val="A9C9BB"/>
                </a:solidFill>
                <a:latin typeface="Calibri" pitchFamily="34" charset="0"/>
                <a:ea typeface="Calibri" pitchFamily="34" charset="-122"/>
                <a:cs typeface="Calibri" pitchFamily="34" charset="-120"/>
              </a:rPr>
              <a:t>mean caregiver-burden reduction</a:t>
            </a:r>
            <a:endParaRPr lang="en-US" sz="2000" dirty="0"/>
          </a:p>
        </p:txBody>
      </p:sp>
      <p:sp>
        <p:nvSpPr>
          <p:cNvPr id="16" name="Text 14"/>
          <p:cNvSpPr/>
          <p:nvPr/>
        </p:nvSpPr>
        <p:spPr>
          <a:xfrm>
            <a:off x="548640" y="4434840"/>
            <a:ext cx="11064240" cy="365760"/>
          </a:xfrm>
          <a:prstGeom prst="rect">
            <a:avLst/>
          </a:prstGeom>
          <a:noFill/>
          <a:ln/>
        </p:spPr>
        <p:txBody>
          <a:bodyPr wrap="square" lIns="0" tIns="0" rIns="0" bIns="0" rtlCol="0" anchor="ctr"/>
          <a:lstStyle/>
          <a:p>
            <a:pPr marL="0" indent="0">
              <a:buNone/>
            </a:pPr>
            <a:r>
              <a:rPr lang="en-US" sz="2000" b="1" kern="0" spc="400" dirty="0">
                <a:solidFill>
                  <a:srgbClr val="1F5C45"/>
                </a:solidFill>
                <a:latin typeface="Calibri" pitchFamily="34" charset="0"/>
                <a:ea typeface="Calibri" pitchFamily="34" charset="-122"/>
                <a:cs typeface="Calibri" pitchFamily="34" charset="-120"/>
              </a:rPr>
              <a:t>STUDY AT A GLANCE</a:t>
            </a:r>
            <a:endParaRPr lang="en-US" sz="2000" dirty="0"/>
          </a:p>
        </p:txBody>
      </p:sp>
      <p:sp>
        <p:nvSpPr>
          <p:cNvPr id="17" name="Text 15"/>
          <p:cNvSpPr/>
          <p:nvPr/>
        </p:nvSpPr>
        <p:spPr>
          <a:xfrm>
            <a:off x="548640" y="4800600"/>
            <a:ext cx="228600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Participants:</a:t>
            </a:r>
            <a:endParaRPr lang="en-US" sz="2200" dirty="0"/>
          </a:p>
        </p:txBody>
      </p:sp>
      <p:sp>
        <p:nvSpPr>
          <p:cNvPr id="18" name="Text 16"/>
          <p:cNvSpPr/>
          <p:nvPr/>
        </p:nvSpPr>
        <p:spPr>
          <a:xfrm>
            <a:off x="2880360" y="4800600"/>
            <a:ext cx="8732520" cy="36576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34 non-verbal &amp; minimally verbal children, ages 5–17</a:t>
            </a:r>
            <a:endParaRPr lang="en-US" sz="2200" dirty="0"/>
          </a:p>
        </p:txBody>
      </p:sp>
      <p:sp>
        <p:nvSpPr>
          <p:cNvPr id="19" name="Text 17"/>
          <p:cNvSpPr/>
          <p:nvPr/>
        </p:nvSpPr>
        <p:spPr>
          <a:xfrm>
            <a:off x="548640" y="5166360"/>
            <a:ext cx="228600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Duration:</a:t>
            </a:r>
            <a:endParaRPr lang="en-US" sz="2200" dirty="0"/>
          </a:p>
        </p:txBody>
      </p:sp>
      <p:sp>
        <p:nvSpPr>
          <p:cNvPr id="20" name="Text 18"/>
          <p:cNvSpPr/>
          <p:nvPr/>
        </p:nvSpPr>
        <p:spPr>
          <a:xfrm>
            <a:off x="2880360" y="5166360"/>
            <a:ext cx="8732520" cy="36576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8-week deployment  ·  homes and partner therapy centres</a:t>
            </a:r>
            <a:endParaRPr lang="en-US" sz="2200" dirty="0"/>
          </a:p>
        </p:txBody>
      </p:sp>
      <p:sp>
        <p:nvSpPr>
          <p:cNvPr id="21" name="Text 19"/>
          <p:cNvSpPr/>
          <p:nvPr/>
        </p:nvSpPr>
        <p:spPr>
          <a:xfrm>
            <a:off x="548640" y="5532120"/>
            <a:ext cx="228600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Ground truth:</a:t>
            </a:r>
            <a:endParaRPr lang="en-US" sz="2200" dirty="0"/>
          </a:p>
        </p:txBody>
      </p:sp>
      <p:sp>
        <p:nvSpPr>
          <p:cNvPr id="22" name="Text 20"/>
          <p:cNvSpPr/>
          <p:nvPr/>
        </p:nvSpPr>
        <p:spPr>
          <a:xfrm>
            <a:off x="2880360" y="5532120"/>
            <a:ext cx="8732520" cy="36576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Certified special-educator labels  ·  IEC ethics review via partner centre</a:t>
            </a:r>
            <a:endParaRPr lang="en-US" sz="2200" dirty="0"/>
          </a:p>
        </p:txBody>
      </p:sp>
      <p:sp>
        <p:nvSpPr>
          <p:cNvPr id="23" name="Text 21"/>
          <p:cNvSpPr/>
          <p:nvPr/>
        </p:nvSpPr>
        <p:spPr>
          <a:xfrm>
            <a:off x="548640" y="5897880"/>
            <a:ext cx="2286000" cy="365760"/>
          </a:xfrm>
          <a:prstGeom prst="rect">
            <a:avLst/>
          </a:prstGeom>
          <a:noFill/>
          <a:ln/>
        </p:spPr>
        <p:txBody>
          <a:bodyPr wrap="square" lIns="0" tIns="0" rIns="0" bIns="0" rtlCol="0" anchor="ctr"/>
          <a:lstStyle/>
          <a:p>
            <a:pPr marL="0" indent="0">
              <a:buNone/>
            </a:pPr>
            <a:r>
              <a:rPr lang="en-US" sz="2200" b="1" dirty="0">
                <a:solidFill>
                  <a:srgbClr val="16231E"/>
                </a:solidFill>
                <a:latin typeface="Calibri" pitchFamily="34" charset="0"/>
                <a:ea typeface="Calibri" pitchFamily="34" charset="-122"/>
                <a:cs typeface="Calibri" pitchFamily="34" charset="-120"/>
              </a:rPr>
              <a:t>Privacy:</a:t>
            </a:r>
            <a:endParaRPr lang="en-US" sz="2200" dirty="0"/>
          </a:p>
        </p:txBody>
      </p:sp>
      <p:sp>
        <p:nvSpPr>
          <p:cNvPr id="24" name="Text 22"/>
          <p:cNvSpPr/>
          <p:nvPr/>
        </p:nvSpPr>
        <p:spPr>
          <a:xfrm>
            <a:off x="2880360" y="5897880"/>
            <a:ext cx="8732520" cy="365760"/>
          </a:xfrm>
          <a:prstGeom prst="rect">
            <a:avLst/>
          </a:prstGeom>
          <a:noFill/>
          <a:ln/>
        </p:spPr>
        <p:txBody>
          <a:bodyPr wrap="square" lIns="0" tIns="0" rIns="0" bIns="0" rtlCol="0" anchor="ctr"/>
          <a:lstStyle/>
          <a:p>
            <a:pPr marL="0" indent="0">
              <a:buNone/>
            </a:pPr>
            <a:r>
              <a:rPr lang="en-US" sz="2200" dirty="0">
                <a:solidFill>
                  <a:srgbClr val="33433B"/>
                </a:solidFill>
                <a:latin typeface="Calibri" pitchFamily="34" charset="0"/>
                <a:ea typeface="Calibri" pitchFamily="34" charset="-122"/>
                <a:cs typeface="Calibri" pitchFamily="34" charset="-120"/>
              </a:rPr>
              <a:t>0 biometric or facial-recognition data captured</a:t>
            </a:r>
            <a:endParaRPr lang="en-US" sz="2200" dirty="0"/>
          </a:p>
        </p:txBody>
      </p:sp>
      <p:sp>
        <p:nvSpPr>
          <p:cNvPr id="25" name="Text 23"/>
          <p:cNvSpPr/>
          <p:nvPr/>
        </p:nvSpPr>
        <p:spPr>
          <a:xfrm>
            <a:off x="548640" y="6446520"/>
            <a:ext cx="7315200" cy="274320"/>
          </a:xfrm>
          <a:prstGeom prst="rect">
            <a:avLst/>
          </a:prstGeom>
          <a:noFill/>
          <a:ln/>
        </p:spPr>
        <p:txBody>
          <a:bodyPr wrap="square" lIns="0" tIns="0" rIns="0" bIns="0" rtlCol="0" anchor="ctr"/>
          <a:lstStyle/>
          <a:p>
            <a:pPr marL="0" indent="0">
              <a:buNone/>
            </a:pPr>
            <a:r>
              <a:rPr lang="en-US" sz="2000" dirty="0">
                <a:solidFill>
                  <a:srgbClr val="586A60"/>
                </a:solidFill>
                <a:latin typeface="Calibri" pitchFamily="34" charset="0"/>
                <a:ea typeface="Calibri" pitchFamily="34" charset="-122"/>
                <a:cs typeface="Calibri" pitchFamily="34" charset="-120"/>
              </a:rPr>
              <a:t>Ethan AI  ·  Autism Synergies 2026  ·  ethanai.in</a:t>
            </a:r>
            <a:endParaRPr lang="en-US" sz="2000" dirty="0"/>
          </a:p>
        </p:txBody>
      </p:sp>
      <p:sp>
        <p:nvSpPr>
          <p:cNvPr id="26" name="Text 24"/>
          <p:cNvSpPr/>
          <p:nvPr/>
        </p:nvSpPr>
        <p:spPr>
          <a:xfrm>
            <a:off x="10972800" y="6446520"/>
            <a:ext cx="640080" cy="274320"/>
          </a:xfrm>
          <a:prstGeom prst="rect">
            <a:avLst/>
          </a:prstGeom>
          <a:noFill/>
          <a:ln/>
        </p:spPr>
        <p:txBody>
          <a:bodyPr wrap="square" lIns="0" tIns="0" rIns="0" bIns="0" rtlCol="0" anchor="ctr"/>
          <a:lstStyle/>
          <a:p>
            <a:pPr marL="0" indent="0" algn="r">
              <a:buNone/>
            </a:pPr>
            <a:r>
              <a:rPr lang="en-US" sz="2000" dirty="0">
                <a:solidFill>
                  <a:srgbClr val="586A60"/>
                </a:solidFill>
                <a:latin typeface="Calibri" pitchFamily="34" charset="0"/>
                <a:ea typeface="Calibri" pitchFamily="34" charset="-122"/>
                <a:cs typeface="Calibri" pitchFamily="34" charset="-120"/>
              </a:rPr>
              <a:t>9 / 15</a:t>
            </a:r>
            <a:endParaRPr lang="en-US"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1330</Words>
  <Application>Microsoft Office PowerPoint</Application>
  <PresentationFormat>Custom</PresentationFormat>
  <Paragraphs>279</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Ethan AI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Ethan AI: Agentic behavioural intelligence and alerting for autism care</dc:title>
  <dc:subject>Autism Synergies 2026 oral presentation</dc:subject>
  <dc:creator>Shilpa Pakki, Pratush Charan</dc:creator>
  <cp:lastModifiedBy>pratu</cp:lastModifiedBy>
  <cp:revision>14</cp:revision>
  <dcterms:created xsi:type="dcterms:W3CDTF">2026-07-24T08:23:38Z</dcterms:created>
  <dcterms:modified xsi:type="dcterms:W3CDTF">2026-07-25T16:04:00Z</dcterms:modified>
</cp:coreProperties>
</file>